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5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3" r:id="rId17"/>
    <p:sldId id="276" r:id="rId18"/>
    <p:sldId id="277" r:id="rId19"/>
    <p:sldId id="282" r:id="rId20"/>
    <p:sldId id="270" r:id="rId21"/>
    <p:sldId id="271" r:id="rId22"/>
    <p:sldId id="272" r:id="rId23"/>
    <p:sldId id="273" r:id="rId24"/>
    <p:sldId id="284" r:id="rId25"/>
    <p:sldId id="274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2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21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9E896-36B8-A94D-9D34-0193EC1053FF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5118E-DA9D-AE43-826E-2A51066A6E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41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4D8E-19E8-394D-8067-446035F19590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93F9-36D3-F444-8D14-FA6F0E17B4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69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4D8E-19E8-394D-8067-446035F19590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93F9-36D3-F444-8D14-FA6F0E17B4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41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4D8E-19E8-394D-8067-446035F19590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93F9-36D3-F444-8D14-FA6F0E17B4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39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4D8E-19E8-394D-8067-446035F19590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93F9-36D3-F444-8D14-FA6F0E17B4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935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4D8E-19E8-394D-8067-446035F19590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93F9-36D3-F444-8D14-FA6F0E17B4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59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4D8E-19E8-394D-8067-446035F19590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93F9-36D3-F444-8D14-FA6F0E17B4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81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4D8E-19E8-394D-8067-446035F19590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93F9-36D3-F444-8D14-FA6F0E17B4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5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4D8E-19E8-394D-8067-446035F19590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93F9-36D3-F444-8D14-FA6F0E17B4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7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4D8E-19E8-394D-8067-446035F19590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93F9-36D3-F444-8D14-FA6F0E17B4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22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4D8E-19E8-394D-8067-446035F19590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93F9-36D3-F444-8D14-FA6F0E17B4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57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4D8E-19E8-394D-8067-446035F19590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93F9-36D3-F444-8D14-FA6F0E17B4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04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24D8E-19E8-394D-8067-446035F19590}" type="datetimeFigureOut">
              <a:rPr lang="fr-FR" smtClean="0"/>
              <a:t>06/06/2018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293F9-36D3-F444-8D14-FA6F0E17B4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5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070" y="0"/>
            <a:ext cx="7905750" cy="4707918"/>
          </a:xfrm>
          <a:prstGeom prst="rect">
            <a:avLst/>
          </a:prstGeom>
          <a:ln w="31750"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382773" y="5103674"/>
            <a:ext cx="5869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 smtClean="0"/>
              <a:t>Caroline LEFEVRE , interne DESAR 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Faculté de Médecine de Nancy, Université de Lorraine</a:t>
            </a:r>
          </a:p>
          <a:p>
            <a:pPr marL="285750" indent="-285750">
              <a:buFontTx/>
              <a:buChar char="-"/>
            </a:pPr>
            <a:r>
              <a:rPr lang="fr-FR" b="1" dirty="0" smtClean="0"/>
              <a:t>Présentation session DESC Réanimation médicale métabolisme/nutrition/néphrologie du 05 et 06 juin 2018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583" y="4900613"/>
            <a:ext cx="1934793" cy="19573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832" y="5268118"/>
            <a:ext cx="2847976" cy="122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CRITERES D’INCLUSION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436813"/>
            <a:ext cx="10515600" cy="2617788"/>
          </a:xfrm>
        </p:spPr>
        <p:txBody>
          <a:bodyPr/>
          <a:lstStyle/>
          <a:p>
            <a:r>
              <a:rPr lang="fr-FR" b="1" dirty="0" smtClean="0"/>
              <a:t>Age&gt; 18 ans</a:t>
            </a:r>
          </a:p>
          <a:p>
            <a:r>
              <a:rPr lang="fr-FR" b="1" dirty="0" smtClean="0"/>
              <a:t>Patient admis en Réanimation</a:t>
            </a:r>
          </a:p>
          <a:p>
            <a:r>
              <a:rPr lang="fr-FR" b="1" dirty="0" smtClean="0"/>
              <a:t>IRA KDIGO stade 3 de cause supposée Nécrose Tubulaire Aigue</a:t>
            </a:r>
          </a:p>
          <a:p>
            <a:r>
              <a:rPr lang="fr-FR" b="1" dirty="0" smtClean="0"/>
              <a:t>Patient ventilé mécaniquement et/ou recevant des catécholamines</a:t>
            </a:r>
          </a:p>
          <a:p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0" y="0"/>
            <a:ext cx="2139950" cy="20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CRITERES D’EXCLUSION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6425" y="2341563"/>
            <a:ext cx="10515600" cy="3375025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à"/>
            </a:pPr>
            <a:r>
              <a:rPr lang="fr-FR" b="1" dirty="0" smtClean="0">
                <a:sym typeface="Wingdings"/>
              </a:rPr>
              <a:t>Présence à l’inclusion d’un des critères suivants: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b="1" dirty="0" smtClean="0"/>
              <a:t>urée &gt; 40 </a:t>
            </a:r>
            <a:r>
              <a:rPr lang="fr-FR" b="1" dirty="0" err="1" smtClean="0"/>
              <a:t>mmol</a:t>
            </a:r>
            <a:r>
              <a:rPr lang="fr-FR" b="1" dirty="0" smtClean="0"/>
              <a:t>/L</a:t>
            </a:r>
          </a:p>
          <a:p>
            <a:r>
              <a:rPr lang="fr-FR" b="1" dirty="0" smtClean="0"/>
              <a:t>K &gt; 6 </a:t>
            </a:r>
            <a:r>
              <a:rPr lang="fr-FR" b="1" dirty="0" err="1" smtClean="0"/>
              <a:t>mmol</a:t>
            </a:r>
            <a:r>
              <a:rPr lang="fr-FR" b="1" dirty="0" smtClean="0"/>
              <a:t>/L (ou &gt; 5,5 après traitement médical),</a:t>
            </a:r>
          </a:p>
          <a:p>
            <a:r>
              <a:rPr lang="fr-FR" b="1" dirty="0" smtClean="0"/>
              <a:t> acidose métabolique avec pH &lt; 7,15 (malgré optimisation ventilation)</a:t>
            </a:r>
          </a:p>
          <a:p>
            <a:r>
              <a:rPr lang="fr-FR" b="1" dirty="0" smtClean="0"/>
              <a:t>OAP avec Fi02 &gt; 50 % malgré diurétiques</a:t>
            </a:r>
          </a:p>
          <a:p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0" y="0"/>
            <a:ext cx="2139950" cy="207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6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MATERIEL ET METHODES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9087" y="1825625"/>
            <a:ext cx="11482388" cy="611188"/>
          </a:xfrm>
        </p:spPr>
        <p:txBody>
          <a:bodyPr/>
          <a:lstStyle/>
          <a:p>
            <a:r>
              <a:rPr lang="fr-FR" b="1" dirty="0" smtClean="0"/>
              <a:t>Patients inclus et randomisés dans les </a:t>
            </a:r>
            <a:r>
              <a:rPr lang="fr-FR" b="1" dirty="0" smtClean="0"/>
              <a:t>5 heures </a:t>
            </a:r>
            <a:r>
              <a:rPr lang="fr-FR" b="1" dirty="0" smtClean="0"/>
              <a:t>du diagnostic d’IRA stade 3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25" y="-246063"/>
            <a:ext cx="2139950" cy="2071688"/>
          </a:xfrm>
          <a:prstGeom prst="rect">
            <a:avLst/>
          </a:prstGeom>
        </p:spPr>
      </p:pic>
      <p:sp>
        <p:nvSpPr>
          <p:cNvPr id="5" name="Flèche vers le bas 4"/>
          <p:cNvSpPr/>
          <p:nvPr/>
        </p:nvSpPr>
        <p:spPr>
          <a:xfrm>
            <a:off x="9358312" y="2301876"/>
            <a:ext cx="485775" cy="614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2805113" y="2264569"/>
            <a:ext cx="485775" cy="614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38200" y="3087042"/>
            <a:ext cx="4433888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           STRATEGIE PRECOCE:</a:t>
            </a:r>
          </a:p>
          <a:p>
            <a:pPr algn="ctr"/>
            <a:r>
              <a:rPr lang="fr-FR" sz="2400" b="1" dirty="0" smtClean="0"/>
              <a:t> EER dans les 6 heures du   diagnostic d’IRA stade 3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400925" y="3070762"/>
            <a:ext cx="4400550" cy="378565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            STRATEGIE TARDIVE:</a:t>
            </a:r>
          </a:p>
          <a:p>
            <a:pPr algn="just"/>
            <a:r>
              <a:rPr lang="fr-FR" sz="2400" b="1" dirty="0" smtClean="0"/>
              <a:t>EER si un des critères suivant:</a:t>
            </a:r>
          </a:p>
          <a:p>
            <a:pPr algn="just"/>
            <a:r>
              <a:rPr lang="fr-FR" sz="2400" b="1" dirty="0" smtClean="0"/>
              <a:t>-    </a:t>
            </a:r>
            <a:r>
              <a:rPr lang="fr-FR" sz="2400" b="1" dirty="0" err="1" smtClean="0"/>
              <a:t>oligo</a:t>
            </a:r>
            <a:r>
              <a:rPr lang="fr-FR" sz="2400" b="1" dirty="0" smtClean="0"/>
              <a:t>-anurie&gt;72 heures</a:t>
            </a:r>
          </a:p>
          <a:p>
            <a:pPr algn="just"/>
            <a:r>
              <a:rPr lang="fr-FR" sz="2400" b="1" dirty="0" smtClean="0"/>
              <a:t>-    urée &gt; 40 </a:t>
            </a:r>
            <a:r>
              <a:rPr lang="fr-FR" sz="2400" b="1" dirty="0" err="1" smtClean="0"/>
              <a:t>mmol</a:t>
            </a:r>
            <a:r>
              <a:rPr lang="fr-FR" sz="2400" b="1" dirty="0" smtClean="0"/>
              <a:t>/L</a:t>
            </a:r>
          </a:p>
          <a:p>
            <a:pPr algn="just"/>
            <a:r>
              <a:rPr lang="fr-FR" sz="2400" b="1" dirty="0" smtClean="0"/>
              <a:t>-    K &gt; 6 </a:t>
            </a:r>
            <a:r>
              <a:rPr lang="fr-FR" sz="2400" b="1" dirty="0" err="1" smtClean="0"/>
              <a:t>mmol</a:t>
            </a:r>
            <a:r>
              <a:rPr lang="fr-FR" sz="2400" b="1" dirty="0" smtClean="0"/>
              <a:t>/L </a:t>
            </a:r>
          </a:p>
          <a:p>
            <a:pPr algn="just"/>
            <a:r>
              <a:rPr lang="fr-FR" sz="2400" b="1" dirty="0" smtClean="0"/>
              <a:t>-    pH &lt; 7,15 </a:t>
            </a:r>
          </a:p>
          <a:p>
            <a:pPr algn="just"/>
            <a:r>
              <a:rPr lang="fr-FR" sz="2400" b="1" dirty="0" smtClean="0"/>
              <a:t>-   </a:t>
            </a:r>
            <a:r>
              <a:rPr lang="fr-FR" sz="2400" b="1" dirty="0" smtClean="0"/>
              <a:t>OAP </a:t>
            </a:r>
            <a:r>
              <a:rPr lang="fr-FR" sz="2400" b="1" dirty="0" smtClean="0"/>
              <a:t>avec Fi02 &gt; 50 % malgré diurétiques</a:t>
            </a:r>
          </a:p>
          <a:p>
            <a:pPr marL="342900" indent="-342900" algn="just">
              <a:buFontTx/>
              <a:buChar char="-"/>
            </a:pPr>
            <a:endParaRPr lang="fr-FR" sz="2400" b="1" dirty="0" smtClean="0"/>
          </a:p>
          <a:p>
            <a:pPr marL="342900" indent="-342900" algn="just">
              <a:buFontTx/>
              <a:buChar char="-"/>
            </a:pP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14350" y="4814888"/>
            <a:ext cx="6135832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2800" b="1" dirty="0" smtClean="0"/>
              <a:t>Randomisation informatique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800" b="1" dirty="0" smtClean="0"/>
              <a:t>Stratification par centre</a:t>
            </a:r>
          </a:p>
          <a:p>
            <a:pPr marL="285750" indent="-285750">
              <a:buFont typeface="Arial" charset="0"/>
              <a:buChar char="•"/>
            </a:pPr>
            <a:r>
              <a:rPr lang="fr-FR" sz="2800" b="1" dirty="0" smtClean="0"/>
              <a:t>Prescription au choix du médecin (</a:t>
            </a:r>
            <a:r>
              <a:rPr lang="fr-FR" sz="2800" b="1" dirty="0" err="1" smtClean="0"/>
              <a:t>type,dose,réglages,anti</a:t>
            </a:r>
            <a:r>
              <a:rPr lang="fr-FR" sz="2800" b="1" dirty="0" smtClean="0"/>
              <a:t>-coagulation</a:t>
            </a:r>
            <a:r>
              <a:rPr lang="fr-FR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18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4345" y="628362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OBJECTIF PRINCIPAL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62889" y="2394455"/>
            <a:ext cx="9566565" cy="750527"/>
          </a:xfrm>
          <a:ln w="254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Mortalité toutes causes confondues à J60 de la randomisation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0" y="0"/>
            <a:ext cx="2139950" cy="20716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95" y="3585512"/>
            <a:ext cx="56769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73062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OBJECTIFS SECONDAIRES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0491" y="2071687"/>
            <a:ext cx="8264236" cy="4351338"/>
          </a:xfrm>
        </p:spPr>
        <p:txBody>
          <a:bodyPr/>
          <a:lstStyle/>
          <a:p>
            <a:r>
              <a:rPr lang="fr-FR" b="1" dirty="0" smtClean="0"/>
              <a:t>Recours à l’EER dans le bras tardif</a:t>
            </a:r>
          </a:p>
          <a:p>
            <a:r>
              <a:rPr lang="fr-FR" b="1" dirty="0" smtClean="0"/>
              <a:t>Nombres de jours vivants sans dialyse</a:t>
            </a:r>
          </a:p>
          <a:p>
            <a:r>
              <a:rPr lang="fr-FR" b="1" dirty="0" smtClean="0"/>
              <a:t>Nombres de jours vivants sans cathéter de dialyse</a:t>
            </a:r>
          </a:p>
          <a:p>
            <a:r>
              <a:rPr lang="fr-FR" b="1" dirty="0" smtClean="0"/>
              <a:t>Nombres de jours vivants sans </a:t>
            </a:r>
            <a:r>
              <a:rPr lang="fr-FR" b="1" dirty="0"/>
              <a:t>v</a:t>
            </a:r>
            <a:r>
              <a:rPr lang="fr-FR" b="1" dirty="0" smtClean="0"/>
              <a:t>entilation mécanique</a:t>
            </a:r>
          </a:p>
          <a:p>
            <a:r>
              <a:rPr lang="fr-FR" b="1" dirty="0" smtClean="0"/>
              <a:t>Nombres de jours vivants sans vasopresseurs</a:t>
            </a:r>
          </a:p>
          <a:p>
            <a:endParaRPr lang="fr-FR" b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0" y="0"/>
            <a:ext cx="2139950" cy="2071688"/>
          </a:xfrm>
          <a:prstGeom prst="rect">
            <a:avLst/>
          </a:prstGeom>
        </p:spPr>
      </p:pic>
      <p:sp>
        <p:nvSpPr>
          <p:cNvPr id="6" name="Parenthèse fermante 5"/>
          <p:cNvSpPr/>
          <p:nvPr/>
        </p:nvSpPr>
        <p:spPr>
          <a:xfrm>
            <a:off x="9074727" y="2727718"/>
            <a:ext cx="166255" cy="2176791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504795" y="3554503"/>
            <a:ext cx="109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 J28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025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55203" y="129604"/>
            <a:ext cx="5728855" cy="729384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RESULTATS PRINCIPAUX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0" y="0"/>
            <a:ext cx="2139950" cy="207168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536603" y="1103704"/>
            <a:ext cx="2092037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FLOWCHART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716624" y="1917483"/>
            <a:ext cx="3806394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5528 patients </a:t>
            </a:r>
            <a:r>
              <a:rPr lang="fr-FR" sz="2800" b="1" dirty="0" err="1" smtClean="0"/>
              <a:t>screenés</a:t>
            </a:r>
            <a:endParaRPr lang="fr-FR" sz="28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642226" y="2808746"/>
            <a:ext cx="3880792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620 patients randomisés</a:t>
            </a:r>
            <a:endParaRPr lang="fr-FR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505362" y="3693386"/>
            <a:ext cx="3314268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312 patients</a:t>
            </a:r>
          </a:p>
          <a:p>
            <a:r>
              <a:rPr lang="fr-FR" sz="2800" b="1" dirty="0" smtClean="0"/>
              <a:t>STRATEGIE PRECOCE</a:t>
            </a:r>
            <a:endParaRPr lang="fr-FR" sz="28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122122" y="3693386"/>
            <a:ext cx="3314268" cy="95410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308 patients</a:t>
            </a:r>
          </a:p>
          <a:p>
            <a:r>
              <a:rPr lang="fr-FR" sz="2800" b="1" dirty="0" smtClean="0"/>
              <a:t>STRATEGIE TARDIVE</a:t>
            </a:r>
            <a:endParaRPr lang="fr-FR" sz="28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74333" y="3477941"/>
            <a:ext cx="1568596" cy="13849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1 patient sorti de</a:t>
            </a:r>
          </a:p>
          <a:p>
            <a:r>
              <a:rPr lang="fr-FR" sz="2800" b="1" dirty="0" smtClean="0"/>
              <a:t>l’étude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051659" y="5172390"/>
            <a:ext cx="3471359" cy="5232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619 </a:t>
            </a:r>
            <a:r>
              <a:rPr lang="fr-FR" sz="2800" b="1" smtClean="0"/>
              <a:t>patients analysés</a:t>
            </a:r>
            <a:endParaRPr lang="fr-FR" sz="2800" b="1" dirty="0" smtClean="0"/>
          </a:p>
        </p:txBody>
      </p:sp>
      <p:sp>
        <p:nvSpPr>
          <p:cNvPr id="15" name="Flèche vers la gauche 14"/>
          <p:cNvSpPr/>
          <p:nvPr/>
        </p:nvSpPr>
        <p:spPr>
          <a:xfrm>
            <a:off x="1784490" y="3983512"/>
            <a:ext cx="581891" cy="3738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46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0" y="0"/>
            <a:ext cx="2139950" cy="2071688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415146" y="280411"/>
            <a:ext cx="10515600" cy="632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smtClean="0">
                <a:solidFill>
                  <a:srgbClr val="00B050"/>
                </a:solidFill>
              </a:rPr>
              <a:t>RESULTATS PRINCIPAUX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35843"/>
            <a:ext cx="7856104" cy="56559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9636" y="4876800"/>
            <a:ext cx="7620000" cy="83127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8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1690" y="151246"/>
            <a:ext cx="10515600" cy="507711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RESULTATS PRINCIPAUX</a:t>
            </a:r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0" y="0"/>
            <a:ext cx="2139950" cy="20716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rcRect r="1310" b="21698"/>
          <a:stretch>
            <a:fillRect/>
          </a:stretch>
        </p:blipFill>
        <p:spPr>
          <a:xfrm>
            <a:off x="381000" y="658957"/>
            <a:ext cx="4419600" cy="6129251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5420879" y="1515839"/>
            <a:ext cx="3733800" cy="1471829"/>
          </a:xfrm>
          <a:ln w="25400">
            <a:solidFill>
              <a:srgbClr val="FF0000"/>
            </a:solidFill>
          </a:ln>
        </p:spPr>
        <p:txBody>
          <a:bodyPr/>
          <a:lstStyle/>
          <a:p>
            <a:r>
              <a:rPr lang="fr-FR" b="1" dirty="0" smtClean="0"/>
              <a:t>Pas de différence significative sur la mortalité à 60 jours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5420879" y="4354109"/>
            <a:ext cx="5981412" cy="1564409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Significativement moins de patients ayant bénéficié d’un traitement du suppléance rénale dans le groupe TARDIF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881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0" y="0"/>
            <a:ext cx="2139950" cy="2071688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124200" y="185015"/>
            <a:ext cx="5174673" cy="59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smtClean="0">
                <a:solidFill>
                  <a:srgbClr val="00B050"/>
                </a:solidFill>
              </a:rPr>
              <a:t>RESULTATS PRINCIPAUX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12200" y="-783947"/>
            <a:ext cx="5853545" cy="89731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6255" y="2632364"/>
            <a:ext cx="8880763" cy="1662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66255" y="5874327"/>
            <a:ext cx="8880763" cy="1662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0" y="0"/>
            <a:ext cx="2139950" cy="2071688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193473" y="129597"/>
            <a:ext cx="1051560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00B050"/>
                </a:solidFill>
              </a:rPr>
              <a:t>RESULTATS PRINCIPAUX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rcRect b="23594"/>
          <a:stretch>
            <a:fillRect/>
          </a:stretch>
        </p:blipFill>
        <p:spPr>
          <a:xfrm>
            <a:off x="644236" y="1745672"/>
            <a:ext cx="4177145" cy="3241964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5420878" y="1515839"/>
            <a:ext cx="3972503" cy="1471829"/>
          </a:xfrm>
          <a:ln w="254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fr-FR" b="1" dirty="0" smtClean="0"/>
              <a:t>Meilleure récupération d’une diurèse spontanée &gt;1L dans le groupe TARDIF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420878" y="3672235"/>
            <a:ext cx="3972503" cy="1471829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/>
              <a:t>Meilleure récupération d’une diurèse &gt;2L avec diurétiques dans le groupe TARDIF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65586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PLAN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6548438" cy="435133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Introduction</a:t>
            </a:r>
          </a:p>
          <a:p>
            <a:r>
              <a:rPr lang="fr-FR" dirty="0" smtClean="0"/>
              <a:t>Question évaluée</a:t>
            </a:r>
          </a:p>
          <a:p>
            <a:r>
              <a:rPr lang="fr-FR" dirty="0" smtClean="0"/>
              <a:t>Type d’étude</a:t>
            </a:r>
          </a:p>
          <a:p>
            <a:r>
              <a:rPr lang="fr-FR" dirty="0" smtClean="0"/>
              <a:t>Population Etudiée</a:t>
            </a:r>
          </a:p>
          <a:p>
            <a:r>
              <a:rPr lang="fr-FR" dirty="0" smtClean="0"/>
              <a:t>Critères d’Inclusion/Critères d’ Exclusion</a:t>
            </a:r>
          </a:p>
          <a:p>
            <a:r>
              <a:rPr lang="fr-FR" dirty="0" smtClean="0"/>
              <a:t>Matériel et Méthodes</a:t>
            </a:r>
          </a:p>
          <a:p>
            <a:r>
              <a:rPr lang="fr-FR" dirty="0" smtClean="0"/>
              <a:t>Objectif Principal/Objectifs secondaires</a:t>
            </a:r>
          </a:p>
          <a:p>
            <a:r>
              <a:rPr lang="fr-FR" dirty="0" smtClean="0"/>
              <a:t>Résultats principaux</a:t>
            </a:r>
          </a:p>
          <a:p>
            <a:r>
              <a:rPr lang="fr-FR" dirty="0" smtClean="0"/>
              <a:t>Points forts/Points faibles</a:t>
            </a:r>
          </a:p>
          <a:p>
            <a:r>
              <a:rPr lang="fr-FR" dirty="0" smtClean="0"/>
              <a:t>Implications et conclusions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74" y="147638"/>
            <a:ext cx="4378326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7982" y="240434"/>
            <a:ext cx="10515600" cy="660111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COMMENTAIRES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9785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/>
              <a:t>Pas de consensus claire sur le TIMING de l’EER en réanimation chez les patients présentant une IRA sévère , en dehors de l’Urgence Vitale</a:t>
            </a:r>
          </a:p>
          <a:p>
            <a:pPr marL="0" indent="0">
              <a:buNone/>
            </a:pPr>
            <a:endParaRPr lang="fr-FR" b="1" dirty="0" smtClean="0"/>
          </a:p>
          <a:p>
            <a:r>
              <a:rPr lang="fr-FR" b="1" dirty="0" smtClean="0"/>
              <a:t>Stratégie TARDIVE montre:</a:t>
            </a:r>
          </a:p>
          <a:p>
            <a:pPr marL="0" indent="0">
              <a:buNone/>
            </a:pPr>
            <a:r>
              <a:rPr lang="fr-FR" b="1" dirty="0"/>
              <a:t> </a:t>
            </a:r>
            <a:r>
              <a:rPr lang="fr-FR" b="1" dirty="0" smtClean="0"/>
              <a:t>     </a:t>
            </a:r>
            <a:r>
              <a:rPr lang="fr-FR" b="1" dirty="0" smtClean="0">
                <a:sym typeface="Wingdings"/>
              </a:rPr>
              <a:t> diminution du recours à l’EER</a:t>
            </a:r>
          </a:p>
          <a:p>
            <a:pPr marL="0" indent="0">
              <a:buNone/>
            </a:pPr>
            <a:r>
              <a:rPr lang="fr-FR" b="1" dirty="0">
                <a:sym typeface="Wingdings"/>
              </a:rPr>
              <a:t> </a:t>
            </a:r>
            <a:r>
              <a:rPr lang="fr-FR" b="1" dirty="0" smtClean="0">
                <a:sym typeface="Wingdings"/>
              </a:rPr>
              <a:t>      meilleure récupération rénale</a:t>
            </a:r>
          </a:p>
          <a:p>
            <a:pPr marL="0" indent="0">
              <a:buNone/>
            </a:pPr>
            <a:r>
              <a:rPr lang="fr-FR" b="1" dirty="0">
                <a:sym typeface="Wingdings"/>
              </a:rPr>
              <a:t> </a:t>
            </a:r>
            <a:r>
              <a:rPr lang="fr-FR" b="1" dirty="0" smtClean="0">
                <a:sym typeface="Wingdings"/>
              </a:rPr>
              <a:t>  Mais :</a:t>
            </a:r>
          </a:p>
          <a:p>
            <a:pPr marL="0" indent="0">
              <a:buNone/>
            </a:pPr>
            <a:r>
              <a:rPr lang="fr-FR" b="1" dirty="0">
                <a:sym typeface="Wingdings"/>
              </a:rPr>
              <a:t> </a:t>
            </a:r>
            <a:r>
              <a:rPr lang="fr-FR" b="1" dirty="0" smtClean="0">
                <a:sym typeface="Wingdings"/>
              </a:rPr>
              <a:t>      Augmentation des complications hémorragiques</a:t>
            </a:r>
          </a:p>
          <a:p>
            <a:pPr marL="0" indent="0">
              <a:buNone/>
            </a:pPr>
            <a:r>
              <a:rPr lang="fr-FR" b="1" dirty="0">
                <a:sym typeface="Wingdings"/>
              </a:rPr>
              <a:t> </a:t>
            </a:r>
            <a:r>
              <a:rPr lang="fr-FR" b="1" dirty="0" smtClean="0">
                <a:sym typeface="Wingdings"/>
              </a:rPr>
              <a:t>      Augmentation du nombre de séances d’EER</a:t>
            </a:r>
          </a:p>
          <a:p>
            <a:pPr marL="0" indent="0">
              <a:buNone/>
            </a:pPr>
            <a:endParaRPr lang="fr-FR" b="1" dirty="0" smtClean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fr-FR" b="1" dirty="0">
                <a:sym typeface="Wingdings"/>
              </a:rPr>
              <a:t> </a:t>
            </a:r>
            <a:r>
              <a:rPr lang="fr-FR" b="1" dirty="0" smtClean="0">
                <a:sym typeface="Wingdings"/>
              </a:rPr>
              <a:t>Relance le débat sur les traitements médicaux de l’IRA</a:t>
            </a:r>
            <a:endParaRPr lang="fr-FR" b="1" dirty="0">
              <a:sym typeface="Wingding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517" y="4440381"/>
            <a:ext cx="4251716" cy="241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POINTS FORTS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1218" y="2435225"/>
            <a:ext cx="9594273" cy="3342120"/>
          </a:xfrm>
        </p:spPr>
        <p:txBody>
          <a:bodyPr>
            <a:noAutofit/>
          </a:bodyPr>
          <a:lstStyle/>
          <a:p>
            <a:r>
              <a:rPr lang="fr-FR" b="1" dirty="0" smtClean="0"/>
              <a:t>Etude multicentrique, randomisée</a:t>
            </a:r>
            <a:endParaRPr lang="fr-FR" b="1" dirty="0"/>
          </a:p>
          <a:p>
            <a:r>
              <a:rPr lang="fr-FR" b="1" dirty="0" smtClean="0"/>
              <a:t>Qualité de l’étude</a:t>
            </a:r>
          </a:p>
          <a:p>
            <a:r>
              <a:rPr lang="fr-FR" b="1" dirty="0" smtClean="0"/>
              <a:t>Puissance de l’étude</a:t>
            </a:r>
          </a:p>
          <a:p>
            <a:r>
              <a:rPr lang="fr-FR" b="1" dirty="0" smtClean="0"/>
              <a:t>Population étudiée</a:t>
            </a:r>
          </a:p>
          <a:p>
            <a:r>
              <a:rPr lang="fr-FR" b="1" dirty="0"/>
              <a:t> </a:t>
            </a:r>
            <a:r>
              <a:rPr lang="fr-FR" b="1" dirty="0" smtClean="0"/>
              <a:t>Montre </a:t>
            </a:r>
            <a:r>
              <a:rPr lang="fr-FR" b="1" dirty="0" smtClean="0"/>
              <a:t>l’intérêt </a:t>
            </a:r>
            <a:r>
              <a:rPr lang="fr-FR" b="1" dirty="0" smtClean="0"/>
              <a:t>d’une stratégie tardive avec épargne </a:t>
            </a:r>
            <a:r>
              <a:rPr lang="fr-FR" b="1" dirty="0" smtClean="0"/>
              <a:t>d’EER 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0"/>
            <a:ext cx="51054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6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POINTS FAIBLES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75320"/>
          </a:xfrm>
        </p:spPr>
        <p:txBody>
          <a:bodyPr/>
          <a:lstStyle/>
          <a:p>
            <a:pPr lvl="1"/>
            <a:r>
              <a:rPr lang="fr-FR" sz="2800" b="1" dirty="0" smtClean="0"/>
              <a:t>Stratégie PRECOCE ciblant les patients à partir du stade KDIGO 3</a:t>
            </a:r>
          </a:p>
          <a:p>
            <a:pPr lvl="1"/>
            <a:r>
              <a:rPr lang="fr-FR" sz="2800" b="1" dirty="0" smtClean="0"/>
              <a:t>Absence de standardisation de la méthode d’EER et de l’anticoagulation</a:t>
            </a:r>
          </a:p>
          <a:p>
            <a:pPr lvl="1"/>
            <a:r>
              <a:rPr lang="fr-FR" sz="2800" b="1" dirty="0" smtClean="0"/>
              <a:t>Peu de patients avec une IRC préalable à l’hospitalisation</a:t>
            </a:r>
          </a:p>
          <a:p>
            <a:pPr lvl="1"/>
            <a:r>
              <a:rPr lang="fr-FR" sz="2800" b="1" dirty="0" smtClean="0"/>
              <a:t>Critère secondaire: Evolution vers l’IRC  </a:t>
            </a:r>
          </a:p>
          <a:p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390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IMPLICATIONS ET CONCLUSIONS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Pas d’impact sur la survie de la stratégie PRECOCE</a:t>
            </a:r>
          </a:p>
          <a:p>
            <a:r>
              <a:rPr lang="fr-FR" b="1" dirty="0" smtClean="0"/>
              <a:t>Stratégie TARDIVE permet une épargne de dialyse  </a:t>
            </a:r>
          </a:p>
          <a:p>
            <a:pPr marL="0" indent="0">
              <a:buNone/>
            </a:pPr>
            <a:r>
              <a:rPr lang="fr-FR" b="1" dirty="0"/>
              <a:t> </a:t>
            </a:r>
            <a:r>
              <a:rPr lang="fr-FR" b="1" dirty="0" smtClean="0"/>
              <a:t>  MAIS : </a:t>
            </a:r>
            <a:r>
              <a:rPr lang="fr-FR" b="1" dirty="0" smtClean="0">
                <a:sym typeface="Wingdings"/>
              </a:rPr>
              <a:t> complications hémorragiques mineures</a:t>
            </a:r>
          </a:p>
          <a:p>
            <a:pPr marL="0" indent="0">
              <a:buNone/>
            </a:pPr>
            <a:r>
              <a:rPr lang="fr-FR" b="1" dirty="0">
                <a:sym typeface="Wingdings"/>
              </a:rPr>
              <a:t> </a:t>
            </a:r>
            <a:r>
              <a:rPr lang="fr-FR" b="1" dirty="0" smtClean="0">
                <a:sym typeface="Wingdings"/>
              </a:rPr>
              <a:t>                augmentation du nombre de séances</a:t>
            </a:r>
          </a:p>
          <a:p>
            <a:pPr>
              <a:buFont typeface="Arial" charset="0"/>
              <a:buChar char="•"/>
            </a:pPr>
            <a:r>
              <a:rPr lang="fr-FR" b="1" dirty="0">
                <a:sym typeface="Wingdings"/>
              </a:rPr>
              <a:t> </a:t>
            </a:r>
            <a:r>
              <a:rPr lang="fr-FR" b="1" dirty="0" smtClean="0">
                <a:sym typeface="Wingdings"/>
              </a:rPr>
              <a:t>Stratégies d’EER adaptée à la situation clinique et </a:t>
            </a:r>
            <a:r>
              <a:rPr lang="fr-FR" b="1" smtClean="0">
                <a:sym typeface="Wingdings"/>
              </a:rPr>
              <a:t>au patient</a:t>
            </a:r>
            <a:endParaRPr lang="fr-FR" b="1" dirty="0" smtClean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fr-FR" b="1" dirty="0" smtClean="0">
                <a:sym typeface="Wingdings"/>
              </a:rPr>
              <a:t>Etudes ultérieures: - Evolution vers une IRC et ses complications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612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23894"/>
            <a:ext cx="10058400" cy="12246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025153"/>
            <a:ext cx="10058400" cy="1005840"/>
          </a:xfrm>
          <a:prstGeom prst="rect">
            <a:avLst/>
          </a:prstGeom>
        </p:spPr>
      </p:pic>
      <p:sp>
        <p:nvSpPr>
          <p:cNvPr id="6" name="Flèche vers la droite 5"/>
          <p:cNvSpPr/>
          <p:nvPr/>
        </p:nvSpPr>
        <p:spPr>
          <a:xfrm>
            <a:off x="728998" y="1730301"/>
            <a:ext cx="7429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a droite 6"/>
          <p:cNvSpPr/>
          <p:nvPr/>
        </p:nvSpPr>
        <p:spPr>
          <a:xfrm>
            <a:off x="728998" y="4328048"/>
            <a:ext cx="7429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234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422525"/>
            <a:ext cx="4148138" cy="1325563"/>
          </a:xfrm>
        </p:spPr>
        <p:txBody>
          <a:bodyPr/>
          <a:lstStyle/>
          <a:p>
            <a:r>
              <a:rPr lang="fr-FR" b="1" dirty="0" smtClean="0"/>
              <a:t>Merci pour votre attention !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43" y="157162"/>
            <a:ext cx="6147707" cy="65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79388"/>
            <a:ext cx="10515600" cy="935038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INTRODUCTION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54125"/>
            <a:ext cx="10515600" cy="688975"/>
          </a:xfrm>
        </p:spPr>
        <p:txBody>
          <a:bodyPr>
            <a:no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r-FR" b="1" dirty="0" smtClean="0"/>
              <a:t>Définition: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fr-FR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FR" dirty="0" smtClean="0"/>
              <a:t> AKI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fr-FR" dirty="0" smtClean="0"/>
          </a:p>
        </p:txBody>
      </p:sp>
      <p:sp>
        <p:nvSpPr>
          <p:cNvPr id="4" name="Flèche vers la droite 3"/>
          <p:cNvSpPr/>
          <p:nvPr/>
        </p:nvSpPr>
        <p:spPr>
          <a:xfrm>
            <a:off x="1828800" y="2200276"/>
            <a:ext cx="7429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943100"/>
            <a:ext cx="8407400" cy="10668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475" y="0"/>
            <a:ext cx="1787525" cy="121126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38200" y="3212306"/>
            <a:ext cx="2986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2800" b="1" dirty="0" smtClean="0"/>
              <a:t>Classification:</a:t>
            </a:r>
            <a:endParaRPr lang="fr-FR" sz="28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37933"/>
            <a:ext cx="10058400" cy="278289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029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01331"/>
            <a:ext cx="10515600" cy="68749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INTRODUCTION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7039"/>
            <a:ext cx="10515600" cy="492273"/>
          </a:xfrm>
        </p:spPr>
        <p:txBody>
          <a:bodyPr/>
          <a:lstStyle/>
          <a:p>
            <a:r>
              <a:rPr lang="fr-FR" b="1" dirty="0" smtClean="0"/>
              <a:t>Critères d’Epuration Extra- Rénale (EER):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2023" y="1857522"/>
            <a:ext cx="3902149" cy="18158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800" dirty="0" smtClean="0"/>
              <a:t>Hyperkaliémie</a:t>
            </a:r>
          </a:p>
          <a:p>
            <a:pPr marL="285750" indent="-285750">
              <a:buFontTx/>
              <a:buChar char="-"/>
            </a:pPr>
            <a:r>
              <a:rPr lang="fr-FR" sz="2800" dirty="0" smtClean="0"/>
              <a:t>Acidose</a:t>
            </a:r>
          </a:p>
          <a:p>
            <a:pPr marL="285750" indent="-285750">
              <a:buFontTx/>
              <a:buChar char="-"/>
            </a:pPr>
            <a:r>
              <a:rPr lang="fr-FR" sz="2800" dirty="0" smtClean="0"/>
              <a:t>OAP réfractaire</a:t>
            </a:r>
          </a:p>
          <a:p>
            <a:pPr marL="285750" indent="-285750">
              <a:buFontTx/>
              <a:buChar char="-"/>
            </a:pPr>
            <a:r>
              <a:rPr lang="fr-FR" sz="2800" dirty="0" smtClean="0"/>
              <a:t>Anurie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838200" y="4057650"/>
            <a:ext cx="678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2800" b="1" dirty="0" smtClean="0"/>
              <a:t>En dehors de ces critères:</a:t>
            </a:r>
            <a:endParaRPr lang="fr-FR" sz="28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0" y="4743450"/>
            <a:ext cx="2225675" cy="19113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20" y="4857750"/>
            <a:ext cx="2142405" cy="17970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98" y="301331"/>
            <a:ext cx="36576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/>
          <a:lstStyle/>
          <a:p>
            <a:r>
              <a:rPr lang="fr-FR" b="1" smtClean="0">
                <a:solidFill>
                  <a:srgbClr val="00B050"/>
                </a:solidFill>
              </a:rPr>
              <a:t>INTRODUCTION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295400"/>
            <a:ext cx="10058400" cy="5009002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475" y="0"/>
            <a:ext cx="1787525" cy="121126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743787" y="4886325"/>
            <a:ext cx="3937633" cy="133159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7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842962"/>
            <a:ext cx="9043988" cy="5300663"/>
          </a:xfrm>
          <a:prstGeom prst="rect">
            <a:avLst/>
          </a:prstGeom>
          <a:ln w="31750">
            <a:noFill/>
          </a:ln>
        </p:spPr>
      </p:pic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0" y="0"/>
            <a:ext cx="2139950" cy="2071688"/>
          </a:xfrm>
        </p:spPr>
      </p:pic>
    </p:spTree>
    <p:extLst>
      <p:ext uri="{BB962C8B-B14F-4D97-AF65-F5344CB8AC3E}">
        <p14:creationId xmlns:p14="http://schemas.microsoft.com/office/powerpoint/2010/main" val="5392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QUESTION EVALUEE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0438"/>
          </a:xfrm>
          <a:ln w="25400">
            <a:solidFill>
              <a:srgbClr val="FF0000"/>
            </a:solidFill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Quand faut-il initier l’EER chez les patients présentant une IRA sévère (stade KDIGO 3) en réanimation ?</a:t>
            </a:r>
            <a:endParaRPr lang="fr-FR" b="1" dirty="0"/>
          </a:p>
        </p:txBody>
      </p:sp>
      <p:sp>
        <p:nvSpPr>
          <p:cNvPr id="4" name="Flèche vers la droite 3"/>
          <p:cNvSpPr/>
          <p:nvPr/>
        </p:nvSpPr>
        <p:spPr>
          <a:xfrm>
            <a:off x="2471737" y="3923645"/>
            <a:ext cx="7429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a droite 4"/>
          <p:cNvSpPr/>
          <p:nvPr/>
        </p:nvSpPr>
        <p:spPr>
          <a:xfrm>
            <a:off x="2471737" y="5000625"/>
            <a:ext cx="7429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357564" y="3800475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Le plus tôt possible ?</a:t>
            </a:r>
            <a:endParaRPr lang="fr-FR" sz="28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357564" y="4877455"/>
            <a:ext cx="367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Le </a:t>
            </a:r>
            <a:r>
              <a:rPr lang="fr-FR" sz="2800" b="1" smtClean="0"/>
              <a:t>plus tard </a:t>
            </a:r>
            <a:r>
              <a:rPr lang="fr-FR" sz="2800" b="1" dirty="0" smtClean="0"/>
              <a:t>possible ?</a:t>
            </a:r>
            <a:endParaRPr lang="fr-FR" sz="2800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825" y="3153102"/>
            <a:ext cx="1816100" cy="344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56354"/>
            <a:ext cx="10515600" cy="1325563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TYPE D’ETUDE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0" y="0"/>
            <a:ext cx="2139950" cy="2071688"/>
          </a:xfrm>
        </p:spPr>
      </p:pic>
      <p:sp>
        <p:nvSpPr>
          <p:cNvPr id="6" name="ZoneTexte 5"/>
          <p:cNvSpPr txBox="1"/>
          <p:nvPr/>
        </p:nvSpPr>
        <p:spPr>
          <a:xfrm>
            <a:off x="342899" y="1601669"/>
            <a:ext cx="7457210" cy="338554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fr-FR" sz="2800" b="1" dirty="0" smtClean="0"/>
              <a:t>Prospective</a:t>
            </a:r>
          </a:p>
          <a:p>
            <a:pPr marL="285750" indent="-285750">
              <a:buFont typeface="Arial" charset="0"/>
              <a:buChar char="•"/>
            </a:pPr>
            <a:endParaRPr lang="fr-FR" sz="2800" b="1" dirty="0" smtClean="0"/>
          </a:p>
          <a:p>
            <a:pPr marL="285750" indent="-285750">
              <a:buFont typeface="Arial" charset="0"/>
              <a:buChar char="•"/>
            </a:pPr>
            <a:r>
              <a:rPr lang="fr-FR" sz="2800" b="1" dirty="0" smtClean="0"/>
              <a:t>Multicentrique ( 31 centres en France)</a:t>
            </a:r>
          </a:p>
          <a:p>
            <a:pPr marL="285750" indent="-285750">
              <a:buFont typeface="Arial" charset="0"/>
              <a:buChar char="•"/>
            </a:pPr>
            <a:endParaRPr lang="fr-FR" sz="2800" b="1" dirty="0" smtClean="0"/>
          </a:p>
          <a:p>
            <a:pPr marL="285750" indent="-285750">
              <a:buFont typeface="Arial" charset="0"/>
              <a:buChar char="•"/>
            </a:pPr>
            <a:r>
              <a:rPr lang="fr-FR" sz="2800" b="1" dirty="0" smtClean="0"/>
              <a:t>Randomisée</a:t>
            </a:r>
          </a:p>
          <a:p>
            <a:pPr marL="285750" indent="-285750">
              <a:buFont typeface="Arial" charset="0"/>
              <a:buChar char="•"/>
            </a:pPr>
            <a:endParaRPr lang="fr-FR" sz="2800" b="1" dirty="0" smtClean="0"/>
          </a:p>
          <a:p>
            <a:pPr marL="285750" indent="-285750">
              <a:buFont typeface="Arial" charset="0"/>
              <a:buChar char="•"/>
            </a:pPr>
            <a:r>
              <a:rPr lang="fr-FR" sz="2800" b="1" dirty="0" smtClean="0"/>
              <a:t>Comparaison de 2 stratégies d’initiation d’ EER</a:t>
            </a:r>
          </a:p>
          <a:p>
            <a:pPr marL="285750" indent="-285750">
              <a:buFont typeface="Arial" charset="0"/>
              <a:buChar char="•"/>
            </a:pP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071688"/>
            <a:ext cx="3200400" cy="4552156"/>
          </a:xfrm>
          <a:prstGeom prst="rect">
            <a:avLst/>
          </a:prstGeom>
        </p:spPr>
      </p:pic>
      <p:sp>
        <p:nvSpPr>
          <p:cNvPr id="8" name="Flèche vers le bas 7"/>
          <p:cNvSpPr/>
          <p:nvPr/>
        </p:nvSpPr>
        <p:spPr>
          <a:xfrm>
            <a:off x="2252663" y="5129213"/>
            <a:ext cx="485775" cy="614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5419725" y="5129213"/>
            <a:ext cx="485775" cy="614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1071562" y="6037005"/>
            <a:ext cx="2847976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STRATEGIE PRECOCE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260055" y="6037004"/>
            <a:ext cx="2805113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STRATEGIE TARDIVE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608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POPULATION ETUDIEE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51025"/>
            <a:ext cx="10515600" cy="2901949"/>
          </a:xfrm>
        </p:spPr>
        <p:txBody>
          <a:bodyPr>
            <a:normAutofit/>
          </a:bodyPr>
          <a:lstStyle/>
          <a:p>
            <a:r>
              <a:rPr lang="fr-FR" b="1" dirty="0" smtClean="0"/>
              <a:t>IRA KDIGO stade 3 </a:t>
            </a:r>
          </a:p>
          <a:p>
            <a:r>
              <a:rPr lang="fr-FR" b="1" dirty="0" smtClean="0"/>
              <a:t>Patient ventilé mécaniquement et/ou recevant des catécholamines</a:t>
            </a:r>
          </a:p>
          <a:p>
            <a:r>
              <a:rPr lang="fr-FR" b="1" dirty="0" smtClean="0"/>
              <a:t>Ne nécessitant pas  une EER en urgence </a:t>
            </a: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0" y="0"/>
            <a:ext cx="2139950" cy="20716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3386139"/>
            <a:ext cx="10058400" cy="3471862"/>
          </a:xfrm>
          <a:prstGeom prst="rect">
            <a:avLst/>
          </a:prstGeom>
          <a:ln w="22225">
            <a:noFill/>
          </a:ln>
        </p:spPr>
      </p:pic>
      <p:sp>
        <p:nvSpPr>
          <p:cNvPr id="6" name="Ellipse 5"/>
          <p:cNvSpPr/>
          <p:nvPr/>
        </p:nvSpPr>
        <p:spPr>
          <a:xfrm>
            <a:off x="7400926" y="5800725"/>
            <a:ext cx="3128962" cy="105727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1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627</Words>
  <Application>Microsoft Macintosh PowerPoint</Application>
  <PresentationFormat>Grand écran</PresentationFormat>
  <Paragraphs>129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Calibri</vt:lpstr>
      <vt:lpstr>Calibri Light</vt:lpstr>
      <vt:lpstr>Wingdings</vt:lpstr>
      <vt:lpstr>Arial</vt:lpstr>
      <vt:lpstr>Thème Office</vt:lpstr>
      <vt:lpstr>Présentation PowerPoint</vt:lpstr>
      <vt:lpstr>PLAN</vt:lpstr>
      <vt:lpstr>INTRODUCTION</vt:lpstr>
      <vt:lpstr>INTRODUCTION</vt:lpstr>
      <vt:lpstr>INTRODUCTION</vt:lpstr>
      <vt:lpstr>Présentation PowerPoint</vt:lpstr>
      <vt:lpstr>QUESTION EVALUEE</vt:lpstr>
      <vt:lpstr>TYPE D’ETUDE</vt:lpstr>
      <vt:lpstr>POPULATION ETUDIEE</vt:lpstr>
      <vt:lpstr>CRITERES D’INCLUSION</vt:lpstr>
      <vt:lpstr>CRITERES D’EXCLUSION</vt:lpstr>
      <vt:lpstr>MATERIEL ET METHODES</vt:lpstr>
      <vt:lpstr>OBJECTIF PRINCIPAL</vt:lpstr>
      <vt:lpstr>OBJECTIFS SECONDAIRES</vt:lpstr>
      <vt:lpstr>RESULTATS PRINCIPAUX</vt:lpstr>
      <vt:lpstr>Présentation PowerPoint</vt:lpstr>
      <vt:lpstr>RESULTATS PRINCIPAUX</vt:lpstr>
      <vt:lpstr>Présentation PowerPoint</vt:lpstr>
      <vt:lpstr>Présentation PowerPoint</vt:lpstr>
      <vt:lpstr>COMMENTAIRES</vt:lpstr>
      <vt:lpstr>POINTS FORTS</vt:lpstr>
      <vt:lpstr>POINTS FAIBLES</vt:lpstr>
      <vt:lpstr>IMPLICATIONS ET CONCLUSIONS</vt:lpstr>
      <vt:lpstr>Présentation PowerPoint</vt:lpstr>
      <vt:lpstr>Merci pour votre attention !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lefevre</dc:creator>
  <cp:lastModifiedBy>caroline lefevre</cp:lastModifiedBy>
  <cp:revision>61</cp:revision>
  <dcterms:created xsi:type="dcterms:W3CDTF">2018-06-03T16:05:16Z</dcterms:created>
  <dcterms:modified xsi:type="dcterms:W3CDTF">2018-06-06T12:19:30Z</dcterms:modified>
</cp:coreProperties>
</file>