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9" r:id="rId3"/>
    <p:sldId id="260" r:id="rId4"/>
    <p:sldId id="271" r:id="rId5"/>
    <p:sldId id="272" r:id="rId6"/>
    <p:sldId id="263" r:id="rId7"/>
    <p:sldId id="267" r:id="rId8"/>
    <p:sldId id="268" r:id="rId9"/>
    <p:sldId id="266" r:id="rId10"/>
    <p:sldId id="269" r:id="rId11"/>
    <p:sldId id="270" r:id="rId12"/>
    <p:sldId id="273" r:id="rId13"/>
    <p:sldId id="274" r:id="rId14"/>
    <p:sldId id="27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92CD8-0289-4845-A1E8-97B1B1C61B1B}" type="datetimeFigureOut">
              <a:rPr lang="fr-FR" smtClean="0"/>
              <a:t>10/01/2018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61897-1971-43A3-98A2-B425472C47AE}" type="slidenum">
              <a:rPr lang="fr-FR" smtClean="0"/>
              <a:t>‹N°›</a:t>
            </a:fld>
            <a:endParaRPr lang="fr-FR"/>
          </a:p>
        </p:txBody>
      </p:sp>
    </p:spTree>
    <p:extLst>
      <p:ext uri="{BB962C8B-B14F-4D97-AF65-F5344CB8AC3E}">
        <p14:creationId xmlns:p14="http://schemas.microsoft.com/office/powerpoint/2010/main" val="25529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EC2A50-3AC9-4E8F-81D2-1ABD78C9F546}" type="slidenum">
              <a:rPr lang="fr-FR" altLang="fr-FR" smtClean="0">
                <a:latin typeface="Arial" charset="0"/>
              </a:rPr>
              <a:pPr eaLnBrk="1" hangingPunct="1">
                <a:spcBef>
                  <a:spcPct val="0"/>
                </a:spcBef>
              </a:pPr>
              <a:t>33</a:t>
            </a:fld>
            <a:endParaRPr lang="fr-FR" altLang="fr-FR" smtClean="0">
              <a:latin typeface="Arial" charset="0"/>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7D511B6-65C0-4444-80AE-AD01C2345AAE}" type="datetimeFigureOut">
              <a:rPr lang="fr-FR" smtClean="0"/>
              <a:t>10/01/2018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13834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D511B6-65C0-4444-80AE-AD01C2345AAE}" type="datetimeFigureOut">
              <a:rPr lang="fr-FR" smtClean="0"/>
              <a:t>10/01/2018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282223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D511B6-65C0-4444-80AE-AD01C2345AAE}" type="datetimeFigureOut">
              <a:rPr lang="fr-FR" smtClean="0"/>
              <a:t>10/01/2018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190949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6E24556-C36B-492E-8695-0CD51DF2CD8E}" type="slidenum">
              <a:rPr lang="fr-FR"/>
              <a:pPr>
                <a:defRPr/>
              </a:pPr>
              <a:t>‹N°›</a:t>
            </a:fld>
            <a:endParaRPr lang="fr-FR"/>
          </a:p>
        </p:txBody>
      </p:sp>
    </p:spTree>
    <p:extLst>
      <p:ext uri="{BB962C8B-B14F-4D97-AF65-F5344CB8AC3E}">
        <p14:creationId xmlns:p14="http://schemas.microsoft.com/office/powerpoint/2010/main" val="17483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51575"/>
            <a:ext cx="2133600" cy="476250"/>
          </a:xfrm>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a:xfrm>
            <a:off x="6553200" y="6248400"/>
            <a:ext cx="2133600" cy="476250"/>
          </a:xfrm>
        </p:spPr>
        <p:txBody>
          <a:bodyPr/>
          <a:lstStyle>
            <a:lvl1pPr>
              <a:defRPr/>
            </a:lvl1pPr>
          </a:lstStyle>
          <a:p>
            <a:fld id="{360D2BCC-4E6B-4385-A908-B246D06A07FC}" type="slidenum">
              <a:rPr lang="fr-FR" altLang="fr-FR"/>
              <a:pPr/>
              <a:t>‹N°›</a:t>
            </a:fld>
            <a:endParaRPr lang="fr-FR" altLang="fr-FR"/>
          </a:p>
        </p:txBody>
      </p:sp>
      <p:sp>
        <p:nvSpPr>
          <p:cNvPr id="6" name="Espace réservé du pied de page 5"/>
          <p:cNvSpPr>
            <a:spLocks noGrp="1"/>
          </p:cNvSpPr>
          <p:nvPr>
            <p:ph type="ftr" sz="quarter" idx="12"/>
          </p:nvPr>
        </p:nvSpPr>
        <p:spPr>
          <a:xfrm>
            <a:off x="3124200" y="6248400"/>
            <a:ext cx="2895600" cy="476250"/>
          </a:xfrm>
        </p:spPr>
        <p:txBody>
          <a:bodyPr/>
          <a:lstStyle>
            <a:lvl1pPr>
              <a:defRPr/>
            </a:lvl1pPr>
          </a:lstStyle>
          <a:p>
            <a:endParaRPr lang="fr-FR" altLang="fr-FR"/>
          </a:p>
        </p:txBody>
      </p:sp>
    </p:spTree>
    <p:extLst>
      <p:ext uri="{BB962C8B-B14F-4D97-AF65-F5344CB8AC3E}">
        <p14:creationId xmlns:p14="http://schemas.microsoft.com/office/powerpoint/2010/main" val="154344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Forme 1"/>
          <p:cNvSpPr>
            <a:spLocks noGrp="1"/>
          </p:cNvSpPr>
          <p:nvPr>
            <p:ph type="title"/>
          </p:nvPr>
        </p:nvSpPr>
        <p:spPr/>
        <p:txBody>
          <a:bodyPr rtlCol="0"/>
          <a:lstStyle/>
          <a:p>
            <a:r>
              <a:rPr lang="fr-FR"/>
              <a:t>Cliquez pour modifier le style du titre</a:t>
            </a:r>
          </a:p>
        </p:txBody>
      </p:sp>
      <p:sp>
        <p:nvSpPr>
          <p:cNvPr id="3" name="Forme 2"/>
          <p:cNvSpPr>
            <a:spLocks noGrp="1"/>
          </p:cNvSpPr>
          <p:nvPr>
            <p:ph type="body" idx="1"/>
          </p:nvPr>
        </p:nvSpPr>
        <p:spPr/>
        <p:txBody>
          <a:bodyPr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p:cNvSpPr>
          <p:nvPr>
            <p:ph type="dt" sz="half" idx="10"/>
          </p:nvPr>
        </p:nvSpPr>
        <p:spPr/>
        <p:txBody>
          <a:bodyPr/>
          <a:lstStyle>
            <a:lvl1pPr>
              <a:defRPr/>
            </a:lvl1pPr>
          </a:lstStyle>
          <a:p>
            <a:endParaRPr lang="fr-FR" altLang="fr-FR"/>
          </a:p>
        </p:txBody>
      </p:sp>
      <p:sp>
        <p:nvSpPr>
          <p:cNvPr id="5" name="Rectangle 4"/>
          <p:cNvSpPr>
            <a:spLocks noGrp="1"/>
          </p:cNvSpPr>
          <p:nvPr>
            <p:ph type="ftr" sz="quarter" idx="11"/>
          </p:nvPr>
        </p:nvSpPr>
        <p:spPr/>
        <p:txBody>
          <a:bodyPr/>
          <a:lstStyle>
            <a:lvl1pPr>
              <a:defRPr/>
            </a:lvl1pPr>
          </a:lstStyle>
          <a:p>
            <a:endParaRPr lang="fr-FR" altLang="fr-FR"/>
          </a:p>
        </p:txBody>
      </p:sp>
      <p:sp>
        <p:nvSpPr>
          <p:cNvPr id="6" name="Rectangle 5"/>
          <p:cNvSpPr>
            <a:spLocks noGrp="1"/>
          </p:cNvSpPr>
          <p:nvPr>
            <p:ph type="sldNum" sz="quarter" idx="12"/>
          </p:nvPr>
        </p:nvSpPr>
        <p:spPr/>
        <p:txBody>
          <a:bodyPr/>
          <a:lstStyle>
            <a:lvl1pPr>
              <a:defRPr/>
            </a:lvl1pPr>
          </a:lstStyle>
          <a:p>
            <a:fld id="{567F5F07-DD34-4DF9-ADAC-779537129E96}" type="slidenum">
              <a:rPr lang="fr-FR" altLang="fr-FR"/>
              <a:pPr/>
              <a:t>‹N°›</a:t>
            </a:fld>
            <a:endParaRPr lang="fr-FR" altLang="fr-FR"/>
          </a:p>
        </p:txBody>
      </p:sp>
    </p:spTree>
    <p:extLst>
      <p:ext uri="{BB962C8B-B14F-4D97-AF65-F5344CB8AC3E}">
        <p14:creationId xmlns:p14="http://schemas.microsoft.com/office/powerpoint/2010/main" val="12360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D511B6-65C0-4444-80AE-AD01C2345AAE}" type="datetimeFigureOut">
              <a:rPr lang="fr-FR" smtClean="0"/>
              <a:t>10/01/2018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411470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7D511B6-65C0-4444-80AE-AD01C2345AAE}" type="datetimeFigureOut">
              <a:rPr lang="fr-FR" smtClean="0"/>
              <a:t>10/01/2018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35476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D511B6-65C0-4444-80AE-AD01C2345AAE}" type="datetimeFigureOut">
              <a:rPr lang="fr-FR" smtClean="0"/>
              <a:t>10/01/2018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21551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7D511B6-65C0-4444-80AE-AD01C2345AAE}" type="datetimeFigureOut">
              <a:rPr lang="fr-FR" smtClean="0"/>
              <a:t>10/01/2018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112039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7D511B6-65C0-4444-80AE-AD01C2345AAE}" type="datetimeFigureOut">
              <a:rPr lang="fr-FR" smtClean="0"/>
              <a:t>10/01/2018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131535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D511B6-65C0-4444-80AE-AD01C2345AAE}" type="datetimeFigureOut">
              <a:rPr lang="fr-FR" smtClean="0"/>
              <a:t>10/01/2018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125074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D511B6-65C0-4444-80AE-AD01C2345AAE}" type="datetimeFigureOut">
              <a:rPr lang="fr-FR" smtClean="0"/>
              <a:t>10/01/2018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162677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D511B6-65C0-4444-80AE-AD01C2345AAE}" type="datetimeFigureOut">
              <a:rPr lang="fr-FR" smtClean="0"/>
              <a:t>10/01/2018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9FCE1C-0BE4-4BB4-84C6-4DDB0E055C1C}" type="slidenum">
              <a:rPr lang="fr-FR" smtClean="0"/>
              <a:t>‹N°›</a:t>
            </a:fld>
            <a:endParaRPr lang="fr-FR"/>
          </a:p>
        </p:txBody>
      </p:sp>
    </p:spTree>
    <p:extLst>
      <p:ext uri="{BB962C8B-B14F-4D97-AF65-F5344CB8AC3E}">
        <p14:creationId xmlns:p14="http://schemas.microsoft.com/office/powerpoint/2010/main" val="417905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511B6-65C0-4444-80AE-AD01C2345AAE}" type="datetimeFigureOut">
              <a:rPr lang="fr-FR" smtClean="0"/>
              <a:t>10/01/2018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FCE1C-0BE4-4BB4-84C6-4DDB0E055C1C}" type="slidenum">
              <a:rPr lang="fr-FR" smtClean="0"/>
              <a:t>‹N°›</a:t>
            </a:fld>
            <a:endParaRPr lang="fr-FR"/>
          </a:p>
        </p:txBody>
      </p:sp>
    </p:spTree>
    <p:extLst>
      <p:ext uri="{BB962C8B-B14F-4D97-AF65-F5344CB8AC3E}">
        <p14:creationId xmlns:p14="http://schemas.microsoft.com/office/powerpoint/2010/main" val="315875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751063"/>
            <a:ext cx="8784976" cy="1470025"/>
          </a:xfrm>
        </p:spPr>
        <p:txBody>
          <a:bodyPr>
            <a:normAutofit fontScale="90000"/>
          </a:bodyPr>
          <a:lstStyle/>
          <a:p>
            <a:r>
              <a:rPr lang="fr-FR" dirty="0" smtClean="0"/>
              <a:t>Associations médicamenteuses à risque dans le traitement des douleurs</a:t>
            </a:r>
            <a:endParaRPr lang="fr-FR" dirty="0"/>
          </a:p>
        </p:txBody>
      </p:sp>
      <p:sp>
        <p:nvSpPr>
          <p:cNvPr id="3" name="Sous-titre 2"/>
          <p:cNvSpPr>
            <a:spLocks noGrp="1"/>
          </p:cNvSpPr>
          <p:nvPr>
            <p:ph type="subTitle" idx="1"/>
          </p:nvPr>
        </p:nvSpPr>
        <p:spPr>
          <a:xfrm>
            <a:off x="1371600" y="5157192"/>
            <a:ext cx="6400800" cy="1752600"/>
          </a:xfrm>
        </p:spPr>
        <p:txBody>
          <a:bodyPr/>
          <a:lstStyle/>
          <a:p>
            <a:r>
              <a:rPr lang="fr-FR" dirty="0" smtClean="0"/>
              <a:t>Eric </a:t>
            </a:r>
            <a:r>
              <a:rPr lang="fr-FR" dirty="0" err="1" smtClean="0"/>
              <a:t>Salvat</a:t>
            </a:r>
            <a:r>
              <a:rPr lang="fr-FR" dirty="0" smtClean="0"/>
              <a:t>, André Muller</a:t>
            </a:r>
          </a:p>
          <a:p>
            <a:r>
              <a:rPr lang="fr-FR" dirty="0" smtClean="0"/>
              <a:t>CETD</a:t>
            </a:r>
          </a:p>
          <a:p>
            <a:endParaRPr lang="fr-FR" dirty="0"/>
          </a:p>
        </p:txBody>
      </p:sp>
      <p:pic>
        <p:nvPicPr>
          <p:cNvPr id="4" name="Image 1" descr="Description :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 y="33042"/>
            <a:ext cx="1487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40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AINS</a:t>
            </a:r>
            <a:endParaRPr lang="fr-FR" dirty="0">
              <a:solidFill>
                <a:schemeClr val="accent6">
                  <a:lumMod val="75000"/>
                </a:schemeClr>
              </a:solidFill>
            </a:endParaRPr>
          </a:p>
        </p:txBody>
      </p:sp>
      <p:sp>
        <p:nvSpPr>
          <p:cNvPr id="4" name="Espace réservé du contenu 3"/>
          <p:cNvSpPr>
            <a:spLocks noGrp="1"/>
          </p:cNvSpPr>
          <p:nvPr>
            <p:ph idx="1"/>
          </p:nvPr>
        </p:nvSpPr>
        <p:spPr>
          <a:xfrm>
            <a:off x="35496" y="1600200"/>
            <a:ext cx="9073008" cy="4525963"/>
          </a:xfrm>
        </p:spPr>
        <p:txBody>
          <a:bodyPr/>
          <a:lstStyle/>
          <a:p>
            <a:r>
              <a:rPr lang="fr-FR" dirty="0" smtClean="0"/>
              <a:t>Les PG périphériques sensibilisent les nocicepteurs; il existe des PG </a:t>
            </a:r>
            <a:r>
              <a:rPr lang="fr-FR" dirty="0" err="1" smtClean="0"/>
              <a:t>pro-inflammatoires</a:t>
            </a:r>
            <a:r>
              <a:rPr lang="fr-FR" dirty="0" smtClean="0"/>
              <a:t> (initiales dans dégât tissulaire) et des PG anti-inflammatoires (au-delà du 3</a:t>
            </a:r>
            <a:r>
              <a:rPr lang="fr-FR" baseline="30000" dirty="0" smtClean="0"/>
              <a:t>ème</a:t>
            </a:r>
            <a:r>
              <a:rPr lang="fr-FR" dirty="0" smtClean="0"/>
              <a:t> jour)</a:t>
            </a:r>
          </a:p>
          <a:p>
            <a:r>
              <a:rPr lang="fr-FR" dirty="0" smtClean="0"/>
              <a:t>Les PG participent en central à la sensibilisation des voies de la douleur</a:t>
            </a:r>
            <a:endParaRPr lang="fr-FR" dirty="0"/>
          </a:p>
        </p:txBody>
      </p:sp>
    </p:spTree>
    <p:extLst>
      <p:ext uri="{BB962C8B-B14F-4D97-AF65-F5344CB8AC3E}">
        <p14:creationId xmlns:p14="http://schemas.microsoft.com/office/powerpoint/2010/main" val="242075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625600" y="5181600"/>
            <a:ext cx="6299200" cy="685800"/>
          </a:xfrm>
          <a:prstGeom prst="rect">
            <a:avLst/>
          </a:prstGeom>
          <a:solidFill>
            <a:srgbClr val="CC3300"/>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10243" name="Text Box 2"/>
          <p:cNvSpPr txBox="1">
            <a:spLocks noChangeArrowheads="1"/>
          </p:cNvSpPr>
          <p:nvPr/>
        </p:nvSpPr>
        <p:spPr bwMode="auto">
          <a:xfrm>
            <a:off x="1830388" y="5257800"/>
            <a:ext cx="5994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pPr>
            <a:r>
              <a:rPr lang="en-GB" altLang="fr-FR" dirty="0" err="1">
                <a:solidFill>
                  <a:srgbClr val="FFFF00"/>
                </a:solidFill>
                <a:latin typeface="+mn-lt"/>
              </a:rPr>
              <a:t>Prostaglandines</a:t>
            </a:r>
            <a:r>
              <a:rPr lang="en-GB" altLang="fr-FR" dirty="0">
                <a:solidFill>
                  <a:srgbClr val="FFFF00"/>
                </a:solidFill>
                <a:latin typeface="+mn-lt"/>
              </a:rPr>
              <a:t>		Thromboxane A2</a:t>
            </a:r>
          </a:p>
        </p:txBody>
      </p:sp>
      <p:sp>
        <p:nvSpPr>
          <p:cNvPr id="10244" name="Oval 3"/>
          <p:cNvSpPr>
            <a:spLocks noChangeArrowheads="1"/>
          </p:cNvSpPr>
          <p:nvPr/>
        </p:nvSpPr>
        <p:spPr bwMode="auto">
          <a:xfrm>
            <a:off x="2100263" y="304800"/>
            <a:ext cx="4808537" cy="914400"/>
          </a:xfrm>
          <a:prstGeom prst="ellipse">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10245" name="Text Box 4"/>
          <p:cNvSpPr txBox="1">
            <a:spLocks noChangeArrowheads="1"/>
          </p:cNvSpPr>
          <p:nvPr/>
        </p:nvSpPr>
        <p:spPr bwMode="auto">
          <a:xfrm>
            <a:off x="2776538" y="533400"/>
            <a:ext cx="396093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000000"/>
              </a:buClr>
            </a:pPr>
            <a:r>
              <a:rPr lang="en-GB" altLang="fr-FR" dirty="0" err="1">
                <a:solidFill>
                  <a:srgbClr val="000000"/>
                </a:solidFill>
                <a:latin typeface="+mn-lt"/>
              </a:rPr>
              <a:t>Phospholipides</a:t>
            </a:r>
            <a:r>
              <a:rPr lang="en-GB" altLang="fr-FR" dirty="0">
                <a:solidFill>
                  <a:srgbClr val="CC3300"/>
                </a:solidFill>
                <a:latin typeface="+mn-lt"/>
              </a:rPr>
              <a:t> </a:t>
            </a:r>
            <a:r>
              <a:rPr lang="en-GB" altLang="fr-FR" dirty="0" err="1">
                <a:solidFill>
                  <a:srgbClr val="000000"/>
                </a:solidFill>
                <a:latin typeface="+mn-lt"/>
              </a:rPr>
              <a:t>membranaires</a:t>
            </a:r>
            <a:endParaRPr lang="en-GB" altLang="fr-FR" dirty="0">
              <a:solidFill>
                <a:srgbClr val="000000"/>
              </a:solidFill>
              <a:latin typeface="+mn-lt"/>
            </a:endParaRPr>
          </a:p>
        </p:txBody>
      </p:sp>
      <p:sp>
        <p:nvSpPr>
          <p:cNvPr id="10246" name="Oval 5"/>
          <p:cNvSpPr>
            <a:spLocks noChangeArrowheads="1"/>
          </p:cNvSpPr>
          <p:nvPr/>
        </p:nvSpPr>
        <p:spPr bwMode="auto">
          <a:xfrm>
            <a:off x="2776538" y="1828800"/>
            <a:ext cx="3454400" cy="914400"/>
          </a:xfrm>
          <a:prstGeom prst="ellipse">
            <a:avLst/>
          </a:prstGeom>
          <a:solidFill>
            <a:srgbClr val="CCFFFF"/>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10247" name="Text Box 6"/>
          <p:cNvSpPr txBox="1">
            <a:spLocks noChangeArrowheads="1"/>
          </p:cNvSpPr>
          <p:nvPr/>
        </p:nvSpPr>
        <p:spPr bwMode="auto">
          <a:xfrm>
            <a:off x="3278188" y="2057400"/>
            <a:ext cx="271621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008080"/>
              </a:buClr>
            </a:pPr>
            <a:r>
              <a:rPr lang="en-GB" altLang="fr-FR" dirty="0" err="1">
                <a:solidFill>
                  <a:srgbClr val="008080"/>
                </a:solidFill>
                <a:latin typeface="+mn-lt"/>
              </a:rPr>
              <a:t>Acide</a:t>
            </a:r>
            <a:r>
              <a:rPr lang="en-GB" altLang="fr-FR" dirty="0">
                <a:solidFill>
                  <a:srgbClr val="008080"/>
                </a:solidFill>
                <a:latin typeface="+mn-lt"/>
              </a:rPr>
              <a:t> </a:t>
            </a:r>
            <a:r>
              <a:rPr lang="en-GB" altLang="fr-FR" dirty="0" err="1">
                <a:solidFill>
                  <a:srgbClr val="008080"/>
                </a:solidFill>
                <a:latin typeface="+mn-lt"/>
              </a:rPr>
              <a:t>arachidonique</a:t>
            </a:r>
            <a:endParaRPr lang="en-GB" altLang="fr-FR" dirty="0">
              <a:solidFill>
                <a:srgbClr val="008080"/>
              </a:solidFill>
              <a:latin typeface="+mn-lt"/>
            </a:endParaRPr>
          </a:p>
        </p:txBody>
      </p:sp>
      <p:sp>
        <p:nvSpPr>
          <p:cNvPr id="10248" name="Oval 7"/>
          <p:cNvSpPr>
            <a:spLocks noChangeArrowheads="1"/>
          </p:cNvSpPr>
          <p:nvPr/>
        </p:nvSpPr>
        <p:spPr bwMode="auto">
          <a:xfrm>
            <a:off x="3251200" y="3352800"/>
            <a:ext cx="2506663" cy="838200"/>
          </a:xfrm>
          <a:prstGeom prst="ellipse">
            <a:avLst/>
          </a:prstGeom>
          <a:solidFill>
            <a:srgbClr val="3333FF"/>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10249" name="Text Box 8"/>
          <p:cNvSpPr txBox="1">
            <a:spLocks noChangeArrowheads="1"/>
          </p:cNvSpPr>
          <p:nvPr/>
        </p:nvSpPr>
        <p:spPr bwMode="auto">
          <a:xfrm>
            <a:off x="3735388" y="3505200"/>
            <a:ext cx="179822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pPr>
            <a:r>
              <a:rPr lang="en-GB" altLang="fr-FR" dirty="0">
                <a:solidFill>
                  <a:srgbClr val="FFFF00"/>
                </a:solidFill>
                <a:latin typeface="+mn-lt"/>
              </a:rPr>
              <a:t>Prostanoïdes</a:t>
            </a:r>
          </a:p>
        </p:txBody>
      </p:sp>
      <p:sp>
        <p:nvSpPr>
          <p:cNvPr id="10250" name="AutoShape 9"/>
          <p:cNvSpPr>
            <a:spLocks noChangeArrowheads="1"/>
          </p:cNvSpPr>
          <p:nvPr/>
        </p:nvSpPr>
        <p:spPr bwMode="auto">
          <a:xfrm>
            <a:off x="4198938" y="1371600"/>
            <a:ext cx="609600" cy="381000"/>
          </a:xfrm>
          <a:prstGeom prst="downArrow">
            <a:avLst>
              <a:gd name="adj1" fmla="val 50000"/>
              <a:gd name="adj2" fmla="val 25000"/>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10251" name="AutoShape 10"/>
          <p:cNvSpPr>
            <a:spLocks noChangeArrowheads="1"/>
          </p:cNvSpPr>
          <p:nvPr/>
        </p:nvSpPr>
        <p:spPr bwMode="auto">
          <a:xfrm>
            <a:off x="4198938" y="2895600"/>
            <a:ext cx="609600" cy="381000"/>
          </a:xfrm>
          <a:prstGeom prst="downArrow">
            <a:avLst>
              <a:gd name="adj1" fmla="val 50000"/>
              <a:gd name="adj2" fmla="val 25000"/>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10252" name="Line 11"/>
          <p:cNvSpPr>
            <a:spLocks noChangeShapeType="1"/>
          </p:cNvSpPr>
          <p:nvPr/>
        </p:nvSpPr>
        <p:spPr bwMode="auto">
          <a:xfrm flipH="1">
            <a:off x="2911475" y="4267200"/>
            <a:ext cx="1628775" cy="685800"/>
          </a:xfrm>
          <a:prstGeom prst="line">
            <a:avLst/>
          </a:prstGeom>
          <a:noFill/>
          <a:ln w="5724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0253" name="Line 12"/>
          <p:cNvSpPr>
            <a:spLocks noChangeShapeType="1"/>
          </p:cNvSpPr>
          <p:nvPr/>
        </p:nvSpPr>
        <p:spPr bwMode="auto">
          <a:xfrm>
            <a:off x="4584700" y="4318000"/>
            <a:ext cx="1663700" cy="584200"/>
          </a:xfrm>
          <a:prstGeom prst="line">
            <a:avLst/>
          </a:prstGeom>
          <a:noFill/>
          <a:ln w="5724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0254" name="Text Box 13"/>
          <p:cNvSpPr txBox="1">
            <a:spLocks noChangeArrowheads="1"/>
          </p:cNvSpPr>
          <p:nvPr/>
        </p:nvSpPr>
        <p:spPr bwMode="auto">
          <a:xfrm>
            <a:off x="5405438" y="1260475"/>
            <a:ext cx="23923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pPr>
            <a:r>
              <a:rPr lang="en-GB" altLang="fr-FR" dirty="0">
                <a:solidFill>
                  <a:schemeClr val="tx1"/>
                </a:solidFill>
                <a:latin typeface="+mn-lt"/>
              </a:rPr>
              <a:t>Phospholipase A2</a:t>
            </a:r>
          </a:p>
        </p:txBody>
      </p:sp>
      <p:sp>
        <p:nvSpPr>
          <p:cNvPr id="10255" name="Text Box 14"/>
          <p:cNvSpPr txBox="1">
            <a:spLocks noChangeArrowheads="1"/>
          </p:cNvSpPr>
          <p:nvPr/>
        </p:nvSpPr>
        <p:spPr bwMode="auto">
          <a:xfrm>
            <a:off x="5458744" y="2686050"/>
            <a:ext cx="3193800" cy="1510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buClr>
                <a:srgbClr val="CCFFFF"/>
              </a:buClr>
            </a:pPr>
            <a:r>
              <a:rPr lang="en-GB" altLang="fr-FR" sz="3200" dirty="0" err="1">
                <a:solidFill>
                  <a:schemeClr val="tx1"/>
                </a:solidFill>
                <a:latin typeface="+mn-lt"/>
              </a:rPr>
              <a:t>Cyclo-oxygénases</a:t>
            </a:r>
            <a:endParaRPr lang="en-GB" altLang="fr-FR" sz="3200" dirty="0">
              <a:solidFill>
                <a:schemeClr val="tx1"/>
              </a:solidFill>
              <a:latin typeface="+mn-lt"/>
            </a:endParaRPr>
          </a:p>
          <a:p>
            <a:pPr algn="ctr">
              <a:lnSpc>
                <a:spcPct val="100000"/>
              </a:lnSpc>
            </a:pPr>
            <a:r>
              <a:rPr lang="en-GB" altLang="fr-FR" sz="3200" dirty="0">
                <a:solidFill>
                  <a:schemeClr val="tx1"/>
                </a:solidFill>
                <a:latin typeface="+mn-lt"/>
              </a:rPr>
              <a:t>COX1 COX2</a:t>
            </a:r>
          </a:p>
          <a:p>
            <a:pPr algn="ctr">
              <a:lnSpc>
                <a:spcPct val="100000"/>
              </a:lnSpc>
              <a:buClr>
                <a:srgbClr val="FFFFFF"/>
              </a:buClr>
            </a:pPr>
            <a:r>
              <a:rPr lang="en-GB" altLang="fr-FR" sz="2800" dirty="0">
                <a:solidFill>
                  <a:srgbClr val="FFFFFF"/>
                </a:solidFill>
              </a:rPr>
              <a:t>COX3 (SNC)</a:t>
            </a:r>
            <a:r>
              <a:rPr lang="ar-SA" altLang="fr-FR" sz="2800" dirty="0">
                <a:solidFill>
                  <a:srgbClr val="FFFFFF"/>
                </a:solidFill>
              </a:rPr>
              <a:t>‏</a:t>
            </a:r>
            <a:endParaRPr lang="en-GB" altLang="fr-FR" sz="2800" dirty="0">
              <a:solidFill>
                <a:srgbClr val="FFFFFF"/>
              </a:solidFill>
            </a:endParaRPr>
          </a:p>
        </p:txBody>
      </p:sp>
      <p:sp>
        <p:nvSpPr>
          <p:cNvPr id="10256" name="Rectangle 15"/>
          <p:cNvSpPr>
            <a:spLocks noChangeArrowheads="1"/>
          </p:cNvSpPr>
          <p:nvPr/>
        </p:nvSpPr>
        <p:spPr bwMode="auto">
          <a:xfrm>
            <a:off x="5148263" y="6172200"/>
            <a:ext cx="2235200" cy="609600"/>
          </a:xfrm>
          <a:prstGeom prst="rect">
            <a:avLst/>
          </a:prstGeom>
          <a:solidFill>
            <a:srgbClr val="CC3300"/>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pPr>
            <a:r>
              <a:rPr lang="en-GB" altLang="fr-FR" dirty="0">
                <a:solidFill>
                  <a:srgbClr val="FFFF00"/>
                </a:solidFill>
                <a:latin typeface="+mn-lt"/>
              </a:rPr>
              <a:t>Thromboxane B2</a:t>
            </a:r>
          </a:p>
        </p:txBody>
      </p:sp>
      <p:sp>
        <p:nvSpPr>
          <p:cNvPr id="10257" name="AutoShape 16"/>
          <p:cNvSpPr>
            <a:spLocks noChangeArrowheads="1"/>
          </p:cNvSpPr>
          <p:nvPr/>
        </p:nvSpPr>
        <p:spPr bwMode="auto">
          <a:xfrm>
            <a:off x="5892800" y="5867400"/>
            <a:ext cx="744538" cy="228600"/>
          </a:xfrm>
          <a:prstGeom prst="downArrow">
            <a:avLst>
              <a:gd name="adj1" fmla="val 50000"/>
              <a:gd name="adj2" fmla="val 25000"/>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Tree>
    <p:extLst>
      <p:ext uri="{BB962C8B-B14F-4D97-AF65-F5344CB8AC3E}">
        <p14:creationId xmlns:p14="http://schemas.microsoft.com/office/powerpoint/2010/main" val="2910135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585788" y="1219200"/>
            <a:ext cx="83760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pPr>
            <a:r>
              <a:rPr lang="en-GB" altLang="fr-FR" sz="2800" dirty="0" err="1">
                <a:solidFill>
                  <a:schemeClr val="tx1"/>
                </a:solidFill>
                <a:latin typeface="+mn-lt"/>
              </a:rPr>
              <a:t>Phénomène</a:t>
            </a:r>
            <a:r>
              <a:rPr lang="en-GB" altLang="fr-FR" sz="2800" dirty="0">
                <a:solidFill>
                  <a:schemeClr val="tx1"/>
                </a:solidFill>
                <a:latin typeface="+mn-lt"/>
              </a:rPr>
              <a:t> </a:t>
            </a:r>
            <a:r>
              <a:rPr lang="en-GB" altLang="fr-FR" sz="2800" dirty="0" err="1">
                <a:solidFill>
                  <a:schemeClr val="tx1"/>
                </a:solidFill>
                <a:latin typeface="+mn-lt"/>
              </a:rPr>
              <a:t>physiologique</a:t>
            </a:r>
            <a:r>
              <a:rPr lang="en-GB" altLang="fr-FR" sz="2800" dirty="0">
                <a:solidFill>
                  <a:schemeClr val="tx1"/>
                </a:solidFill>
                <a:latin typeface="+mn-lt"/>
              </a:rPr>
              <a:t>	</a:t>
            </a:r>
            <a:r>
              <a:rPr lang="en-GB" altLang="fr-FR" sz="2800" dirty="0" err="1">
                <a:solidFill>
                  <a:schemeClr val="tx1"/>
                </a:solidFill>
                <a:latin typeface="+mn-lt"/>
              </a:rPr>
              <a:t>Processus</a:t>
            </a:r>
            <a:r>
              <a:rPr lang="en-GB" altLang="fr-FR" sz="2800" dirty="0">
                <a:solidFill>
                  <a:schemeClr val="tx1"/>
                </a:solidFill>
                <a:latin typeface="+mn-lt"/>
              </a:rPr>
              <a:t> </a:t>
            </a:r>
            <a:r>
              <a:rPr lang="en-GB" altLang="fr-FR" sz="2800" dirty="0" err="1">
                <a:solidFill>
                  <a:schemeClr val="tx1"/>
                </a:solidFill>
                <a:latin typeface="+mn-lt"/>
              </a:rPr>
              <a:t>inflammatoire</a:t>
            </a:r>
            <a:endParaRPr lang="en-GB" altLang="fr-FR" sz="2800" dirty="0">
              <a:solidFill>
                <a:schemeClr val="tx1"/>
              </a:solidFill>
              <a:latin typeface="+mn-lt"/>
            </a:endParaRPr>
          </a:p>
        </p:txBody>
      </p:sp>
      <p:sp>
        <p:nvSpPr>
          <p:cNvPr id="21507" name="Text Box 2"/>
          <p:cNvSpPr txBox="1">
            <a:spLocks noChangeArrowheads="1"/>
          </p:cNvSpPr>
          <p:nvPr/>
        </p:nvSpPr>
        <p:spPr bwMode="auto">
          <a:xfrm>
            <a:off x="1828800" y="381000"/>
            <a:ext cx="55626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buClr>
                <a:srgbClr val="FFFFFF"/>
              </a:buClr>
            </a:pPr>
            <a:r>
              <a:rPr lang="en-GB" altLang="fr-FR" sz="3200" dirty="0" err="1" smtClean="0">
                <a:solidFill>
                  <a:schemeClr val="tx1"/>
                </a:solidFill>
                <a:latin typeface="+mj-lt"/>
              </a:rPr>
              <a:t>Acide</a:t>
            </a:r>
            <a:r>
              <a:rPr lang="en-GB" altLang="fr-FR" sz="3200" dirty="0" smtClean="0">
                <a:solidFill>
                  <a:schemeClr val="tx1"/>
                </a:solidFill>
                <a:latin typeface="+mj-lt"/>
              </a:rPr>
              <a:t> </a:t>
            </a:r>
            <a:r>
              <a:rPr lang="en-GB" altLang="fr-FR" sz="3200" dirty="0" err="1" smtClean="0">
                <a:solidFill>
                  <a:schemeClr val="tx1"/>
                </a:solidFill>
                <a:latin typeface="+mj-lt"/>
              </a:rPr>
              <a:t>arachidonique</a:t>
            </a:r>
            <a:endParaRPr lang="en-GB" altLang="fr-FR" sz="3200" dirty="0">
              <a:solidFill>
                <a:schemeClr val="tx1"/>
              </a:solidFill>
              <a:latin typeface="+mj-lt"/>
            </a:endParaRPr>
          </a:p>
        </p:txBody>
      </p:sp>
      <p:sp>
        <p:nvSpPr>
          <p:cNvPr id="21508" name="Rectangle 3"/>
          <p:cNvSpPr>
            <a:spLocks noChangeArrowheads="1"/>
          </p:cNvSpPr>
          <p:nvPr/>
        </p:nvSpPr>
        <p:spPr bwMode="auto">
          <a:xfrm>
            <a:off x="4605338" y="990600"/>
            <a:ext cx="68262" cy="1143000"/>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09" name="AutoShape 4"/>
          <p:cNvSpPr>
            <a:spLocks noChangeArrowheads="1"/>
          </p:cNvSpPr>
          <p:nvPr/>
        </p:nvSpPr>
        <p:spPr bwMode="auto">
          <a:xfrm rot="1860000">
            <a:off x="4335463" y="2058988"/>
            <a:ext cx="66675" cy="1066800"/>
          </a:xfrm>
          <a:prstGeom prst="downArrow">
            <a:avLst>
              <a:gd name="adj1" fmla="val 50000"/>
              <a:gd name="adj2" fmla="val 400000"/>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10" name="AutoShape 5"/>
          <p:cNvSpPr>
            <a:spLocks noChangeArrowheads="1"/>
          </p:cNvSpPr>
          <p:nvPr/>
        </p:nvSpPr>
        <p:spPr bwMode="auto">
          <a:xfrm rot="-1800000">
            <a:off x="4876800" y="2057400"/>
            <a:ext cx="68263" cy="1066800"/>
          </a:xfrm>
          <a:prstGeom prst="downArrow">
            <a:avLst>
              <a:gd name="adj1" fmla="val 50000"/>
              <a:gd name="adj2" fmla="val 390695"/>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11" name="Oval 6"/>
          <p:cNvSpPr>
            <a:spLocks noChangeArrowheads="1"/>
          </p:cNvSpPr>
          <p:nvPr/>
        </p:nvSpPr>
        <p:spPr bwMode="auto">
          <a:xfrm>
            <a:off x="2235200" y="2743200"/>
            <a:ext cx="2032000" cy="1905000"/>
          </a:xfrm>
          <a:prstGeom prst="ellipse">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buClr>
                <a:srgbClr val="000000"/>
              </a:buClr>
            </a:pPr>
            <a:r>
              <a:rPr lang="en-GB" altLang="fr-FR" sz="4400" dirty="0">
                <a:solidFill>
                  <a:srgbClr val="000000"/>
                </a:solidFill>
                <a:latin typeface="+mn-lt"/>
              </a:rPr>
              <a:t>COX 1</a:t>
            </a:r>
          </a:p>
        </p:txBody>
      </p:sp>
      <p:sp>
        <p:nvSpPr>
          <p:cNvPr id="21512" name="Oval 7"/>
          <p:cNvSpPr>
            <a:spLocks noChangeArrowheads="1"/>
          </p:cNvSpPr>
          <p:nvPr/>
        </p:nvSpPr>
        <p:spPr bwMode="auto">
          <a:xfrm>
            <a:off x="5011738" y="2743200"/>
            <a:ext cx="2032000" cy="1905000"/>
          </a:xfrm>
          <a:prstGeom prst="ellipse">
            <a:avLst/>
          </a:prstGeom>
          <a:solidFill>
            <a:srgbClr val="FF00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buClr>
                <a:srgbClr val="000000"/>
              </a:buClr>
            </a:pPr>
            <a:r>
              <a:rPr lang="en-GB" altLang="fr-FR" sz="4400" dirty="0">
                <a:solidFill>
                  <a:srgbClr val="000000"/>
                </a:solidFill>
                <a:latin typeface="+mn-lt"/>
              </a:rPr>
              <a:t>COX 2</a:t>
            </a:r>
          </a:p>
        </p:txBody>
      </p:sp>
      <p:sp>
        <p:nvSpPr>
          <p:cNvPr id="21513" name="Text Box 8"/>
          <p:cNvSpPr txBox="1">
            <a:spLocks noChangeArrowheads="1"/>
          </p:cNvSpPr>
          <p:nvPr/>
        </p:nvSpPr>
        <p:spPr bwMode="auto">
          <a:xfrm>
            <a:off x="227103" y="3494554"/>
            <a:ext cx="170704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pPr>
            <a:r>
              <a:rPr lang="en-GB" altLang="fr-FR" sz="2000" dirty="0">
                <a:solidFill>
                  <a:schemeClr val="tx1"/>
                </a:solidFill>
                <a:latin typeface="+mn-lt"/>
              </a:rPr>
              <a:t>CONSTITUTIVE</a:t>
            </a:r>
          </a:p>
        </p:txBody>
      </p:sp>
      <p:sp>
        <p:nvSpPr>
          <p:cNvPr id="21514" name="Text Box 9"/>
          <p:cNvSpPr txBox="1">
            <a:spLocks noChangeArrowheads="1"/>
          </p:cNvSpPr>
          <p:nvPr/>
        </p:nvSpPr>
        <p:spPr bwMode="auto">
          <a:xfrm>
            <a:off x="7224264" y="3478213"/>
            <a:ext cx="143178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FFFFFF"/>
              </a:buClr>
            </a:pPr>
            <a:r>
              <a:rPr lang="en-GB" altLang="fr-FR" sz="2000" dirty="0">
                <a:solidFill>
                  <a:schemeClr val="tx1"/>
                </a:solidFill>
                <a:latin typeface="+mn-lt"/>
              </a:rPr>
              <a:t>INDUCTIBLE</a:t>
            </a:r>
          </a:p>
        </p:txBody>
      </p:sp>
      <p:sp>
        <p:nvSpPr>
          <p:cNvPr id="21515" name="AutoShape 10"/>
          <p:cNvSpPr>
            <a:spLocks noChangeArrowheads="1"/>
          </p:cNvSpPr>
          <p:nvPr/>
        </p:nvSpPr>
        <p:spPr bwMode="auto">
          <a:xfrm>
            <a:off x="3116263" y="4800600"/>
            <a:ext cx="203200" cy="1143000"/>
          </a:xfrm>
          <a:prstGeom prst="downArrow">
            <a:avLst>
              <a:gd name="adj1" fmla="val 50000"/>
              <a:gd name="adj2" fmla="val 140625"/>
            </a:avLst>
          </a:prstGeom>
          <a:solidFill>
            <a:srgbClr val="FF9900"/>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16" name="AutoShape 11"/>
          <p:cNvSpPr>
            <a:spLocks noChangeArrowheads="1"/>
          </p:cNvSpPr>
          <p:nvPr/>
        </p:nvSpPr>
        <p:spPr bwMode="auto">
          <a:xfrm>
            <a:off x="5961063" y="4800600"/>
            <a:ext cx="203200" cy="1295400"/>
          </a:xfrm>
          <a:prstGeom prst="downArrow">
            <a:avLst>
              <a:gd name="adj1" fmla="val 50000"/>
              <a:gd name="adj2" fmla="val 159375"/>
            </a:avLst>
          </a:prstGeom>
          <a:solidFill>
            <a:srgbClr val="FF9900"/>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17" name="Text Box 12"/>
          <p:cNvSpPr txBox="1">
            <a:spLocks noChangeArrowheads="1"/>
          </p:cNvSpPr>
          <p:nvPr/>
        </p:nvSpPr>
        <p:spPr bwMode="auto">
          <a:xfrm>
            <a:off x="1058269" y="5883275"/>
            <a:ext cx="4104498" cy="833178"/>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pPr>
            <a:r>
              <a:rPr lang="en-GB" altLang="fr-FR" dirty="0">
                <a:solidFill>
                  <a:schemeClr val="tx1"/>
                </a:solidFill>
                <a:latin typeface="+mn-lt"/>
              </a:rPr>
              <a:t>Protection </a:t>
            </a:r>
            <a:r>
              <a:rPr lang="en-GB" altLang="fr-FR" dirty="0" err="1">
                <a:solidFill>
                  <a:schemeClr val="tx1"/>
                </a:solidFill>
                <a:latin typeface="+mn-lt"/>
              </a:rPr>
              <a:t>muqueuse</a:t>
            </a:r>
            <a:r>
              <a:rPr lang="en-GB" altLang="fr-FR" dirty="0">
                <a:solidFill>
                  <a:schemeClr val="tx1"/>
                </a:solidFill>
                <a:latin typeface="+mn-lt"/>
              </a:rPr>
              <a:t> </a:t>
            </a:r>
            <a:r>
              <a:rPr lang="en-GB" altLang="fr-FR" dirty="0" err="1">
                <a:solidFill>
                  <a:schemeClr val="tx1"/>
                </a:solidFill>
                <a:latin typeface="+mn-lt"/>
              </a:rPr>
              <a:t>gastrique</a:t>
            </a:r>
            <a:endParaRPr lang="en-GB" altLang="fr-FR" dirty="0">
              <a:solidFill>
                <a:schemeClr val="tx1"/>
              </a:solidFill>
              <a:latin typeface="+mn-lt"/>
            </a:endParaRPr>
          </a:p>
          <a:p>
            <a:pPr algn="ctr">
              <a:lnSpc>
                <a:spcPct val="100000"/>
              </a:lnSpc>
            </a:pPr>
            <a:r>
              <a:rPr lang="en-GB" altLang="fr-FR" dirty="0">
                <a:solidFill>
                  <a:schemeClr val="tx1"/>
                </a:solidFill>
                <a:latin typeface="+mn-lt"/>
              </a:rPr>
              <a:t>Vasodilatation </a:t>
            </a:r>
            <a:r>
              <a:rPr lang="en-GB" altLang="fr-FR" dirty="0" err="1">
                <a:solidFill>
                  <a:schemeClr val="tx1"/>
                </a:solidFill>
                <a:latin typeface="+mn-lt"/>
              </a:rPr>
              <a:t>rénale</a:t>
            </a:r>
            <a:r>
              <a:rPr lang="en-GB" altLang="fr-FR" dirty="0">
                <a:solidFill>
                  <a:schemeClr val="tx1"/>
                </a:solidFill>
                <a:latin typeface="+mn-lt"/>
              </a:rPr>
              <a:t> ..</a:t>
            </a:r>
            <a:r>
              <a:rPr lang="en-GB" altLang="fr-FR" dirty="0">
                <a:solidFill>
                  <a:srgbClr val="FFFF00"/>
                </a:solidFill>
                <a:latin typeface="+mn-lt"/>
              </a:rPr>
              <a:t>.</a:t>
            </a:r>
          </a:p>
        </p:txBody>
      </p:sp>
      <p:sp>
        <p:nvSpPr>
          <p:cNvPr id="21518" name="Text Box 13"/>
          <p:cNvSpPr txBox="1">
            <a:spLocks noChangeArrowheads="1"/>
          </p:cNvSpPr>
          <p:nvPr/>
        </p:nvSpPr>
        <p:spPr bwMode="auto">
          <a:xfrm>
            <a:off x="5238700" y="6096000"/>
            <a:ext cx="2322729" cy="525401"/>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FFFFFF"/>
              </a:buClr>
            </a:pPr>
            <a:r>
              <a:rPr lang="en-GB" altLang="fr-FR" sz="2800" dirty="0" err="1" smtClean="0">
                <a:solidFill>
                  <a:schemeClr val="tx1"/>
                </a:solidFill>
                <a:latin typeface="+mn-lt"/>
              </a:rPr>
              <a:t>Inflammation</a:t>
            </a:r>
            <a:r>
              <a:rPr lang="en-GB" altLang="fr-FR" sz="2800" dirty="0" err="1" smtClean="0">
                <a:solidFill>
                  <a:srgbClr val="FFFFFF"/>
                </a:solidFill>
              </a:rPr>
              <a:t>n</a:t>
            </a:r>
            <a:endParaRPr lang="en-GB" altLang="fr-FR" sz="2800" dirty="0">
              <a:solidFill>
                <a:srgbClr val="FFFFFF"/>
              </a:solidFill>
            </a:endParaRPr>
          </a:p>
        </p:txBody>
      </p:sp>
      <p:sp>
        <p:nvSpPr>
          <p:cNvPr id="21519" name="AutoShape 14"/>
          <p:cNvSpPr>
            <a:spLocks noChangeArrowheads="1"/>
          </p:cNvSpPr>
          <p:nvPr/>
        </p:nvSpPr>
        <p:spPr bwMode="auto">
          <a:xfrm rot="2040000">
            <a:off x="6369050" y="1751013"/>
            <a:ext cx="269875" cy="762000"/>
          </a:xfrm>
          <a:prstGeom prst="downArrow">
            <a:avLst>
              <a:gd name="adj1" fmla="val 50000"/>
              <a:gd name="adj2" fmla="val 70588"/>
            </a:avLst>
          </a:prstGeom>
          <a:solidFill>
            <a:srgbClr val="FF00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20" name="AutoShape 15"/>
          <p:cNvSpPr>
            <a:spLocks noChangeArrowheads="1"/>
          </p:cNvSpPr>
          <p:nvPr/>
        </p:nvSpPr>
        <p:spPr bwMode="auto">
          <a:xfrm rot="-1680000">
            <a:off x="2438400" y="1830388"/>
            <a:ext cx="271463" cy="762000"/>
          </a:xfrm>
          <a:prstGeom prst="downArrow">
            <a:avLst>
              <a:gd name="adj1" fmla="val 50000"/>
              <a:gd name="adj2" fmla="val 70175"/>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21" name="Text Box 16"/>
          <p:cNvSpPr txBox="1">
            <a:spLocks noChangeArrowheads="1"/>
          </p:cNvSpPr>
          <p:nvPr/>
        </p:nvSpPr>
        <p:spPr bwMode="auto">
          <a:xfrm>
            <a:off x="1898650" y="1995934"/>
            <a:ext cx="5286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pPr>
            <a:r>
              <a:rPr lang="en-GB" altLang="fr-FR" sz="4800" b="1" dirty="0">
                <a:solidFill>
                  <a:schemeClr val="tx1"/>
                </a:solidFill>
              </a:rPr>
              <a:t>+</a:t>
            </a:r>
          </a:p>
        </p:txBody>
      </p:sp>
      <p:sp>
        <p:nvSpPr>
          <p:cNvPr id="21522" name="Text Box 17"/>
          <p:cNvSpPr txBox="1">
            <a:spLocks noChangeArrowheads="1"/>
          </p:cNvSpPr>
          <p:nvPr/>
        </p:nvSpPr>
        <p:spPr bwMode="auto">
          <a:xfrm>
            <a:off x="6663586" y="1914556"/>
            <a:ext cx="528637"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FFFFFF"/>
              </a:buClr>
            </a:pPr>
            <a:r>
              <a:rPr lang="en-GB" altLang="fr-FR" sz="4800" b="1" dirty="0">
                <a:solidFill>
                  <a:schemeClr val="tx1"/>
                </a:solidFill>
              </a:rPr>
              <a:t>+</a:t>
            </a:r>
          </a:p>
        </p:txBody>
      </p:sp>
      <p:sp>
        <p:nvSpPr>
          <p:cNvPr id="21523" name="Text Box 18"/>
          <p:cNvSpPr txBox="1">
            <a:spLocks noChangeArrowheads="1"/>
          </p:cNvSpPr>
          <p:nvPr/>
        </p:nvSpPr>
        <p:spPr bwMode="auto">
          <a:xfrm>
            <a:off x="3657577" y="4886325"/>
            <a:ext cx="1911398"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buClr>
                <a:srgbClr val="00FF00"/>
              </a:buClr>
            </a:pPr>
            <a:r>
              <a:rPr lang="en-GB" altLang="fr-FR" sz="2800" b="1" dirty="0">
                <a:solidFill>
                  <a:schemeClr val="accent3">
                    <a:lumMod val="50000"/>
                  </a:schemeClr>
                </a:solidFill>
                <a:latin typeface="+mn-lt"/>
              </a:rPr>
              <a:t>AINS</a:t>
            </a:r>
          </a:p>
          <a:p>
            <a:pPr algn="ctr">
              <a:lnSpc>
                <a:spcPct val="100000"/>
              </a:lnSpc>
              <a:buClr>
                <a:srgbClr val="00FF00"/>
              </a:buClr>
            </a:pPr>
            <a:r>
              <a:rPr lang="en-GB" altLang="fr-FR" sz="2800" b="1" dirty="0">
                <a:solidFill>
                  <a:schemeClr val="accent3">
                    <a:lumMod val="50000"/>
                  </a:schemeClr>
                </a:solidFill>
                <a:latin typeface="+mn-lt"/>
              </a:rPr>
              <a:t>non </a:t>
            </a:r>
            <a:r>
              <a:rPr lang="en-GB" altLang="fr-FR" sz="2800" b="1" dirty="0" err="1">
                <a:solidFill>
                  <a:schemeClr val="accent3">
                    <a:lumMod val="50000"/>
                  </a:schemeClr>
                </a:solidFill>
                <a:latin typeface="+mn-lt"/>
              </a:rPr>
              <a:t>sélectif</a:t>
            </a:r>
            <a:endParaRPr lang="en-GB" altLang="fr-FR" sz="2800" b="1" dirty="0">
              <a:solidFill>
                <a:schemeClr val="accent3">
                  <a:lumMod val="50000"/>
                </a:schemeClr>
              </a:solidFill>
              <a:latin typeface="+mn-lt"/>
            </a:endParaRPr>
          </a:p>
        </p:txBody>
      </p:sp>
      <p:sp>
        <p:nvSpPr>
          <p:cNvPr id="21524" name="AutoShape 19"/>
          <p:cNvSpPr>
            <a:spLocks noChangeArrowheads="1"/>
          </p:cNvSpPr>
          <p:nvPr/>
        </p:nvSpPr>
        <p:spPr bwMode="auto">
          <a:xfrm>
            <a:off x="5351463" y="5105400"/>
            <a:ext cx="541337" cy="381000"/>
          </a:xfrm>
          <a:prstGeom prst="rightArrow">
            <a:avLst>
              <a:gd name="adj1" fmla="val 50000"/>
              <a:gd name="adj2" fmla="val 35521"/>
            </a:avLst>
          </a:prstGeom>
          <a:solidFill>
            <a:srgbClr val="00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25" name="AutoShape 20"/>
          <p:cNvSpPr>
            <a:spLocks noChangeArrowheads="1"/>
          </p:cNvSpPr>
          <p:nvPr/>
        </p:nvSpPr>
        <p:spPr bwMode="auto">
          <a:xfrm>
            <a:off x="3386138" y="5105400"/>
            <a:ext cx="542925" cy="381000"/>
          </a:xfrm>
          <a:prstGeom prst="leftArrow">
            <a:avLst>
              <a:gd name="adj1" fmla="val 50000"/>
              <a:gd name="adj2" fmla="val 35625"/>
            </a:avLst>
          </a:prstGeom>
          <a:solidFill>
            <a:srgbClr val="00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26" name="Text Box 21"/>
          <p:cNvSpPr txBox="1">
            <a:spLocks noChangeArrowheads="1"/>
          </p:cNvSpPr>
          <p:nvPr/>
        </p:nvSpPr>
        <p:spPr bwMode="auto">
          <a:xfrm>
            <a:off x="3524250" y="4343400"/>
            <a:ext cx="4174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00FF00"/>
              </a:buClr>
            </a:pPr>
            <a:r>
              <a:rPr lang="en-GB" altLang="fr-FR" sz="6000">
                <a:solidFill>
                  <a:srgbClr val="00FF00"/>
                </a:solidFill>
                <a:latin typeface="+mn-lt"/>
              </a:rPr>
              <a:t>-</a:t>
            </a:r>
          </a:p>
        </p:txBody>
      </p:sp>
      <p:sp>
        <p:nvSpPr>
          <p:cNvPr id="21527" name="Text Box 22"/>
          <p:cNvSpPr txBox="1">
            <a:spLocks noChangeArrowheads="1"/>
          </p:cNvSpPr>
          <p:nvPr/>
        </p:nvSpPr>
        <p:spPr bwMode="auto">
          <a:xfrm>
            <a:off x="5368925" y="4343400"/>
            <a:ext cx="4174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00FF00"/>
              </a:buClr>
            </a:pPr>
            <a:r>
              <a:rPr lang="en-GB" altLang="fr-FR" sz="6000" dirty="0">
                <a:solidFill>
                  <a:srgbClr val="00FF00"/>
                </a:solidFill>
                <a:latin typeface="+mn-lt"/>
              </a:rPr>
              <a:t>-</a:t>
            </a:r>
          </a:p>
        </p:txBody>
      </p:sp>
      <p:sp>
        <p:nvSpPr>
          <p:cNvPr id="21528" name="Rectangle 23"/>
          <p:cNvSpPr>
            <a:spLocks noChangeArrowheads="1"/>
          </p:cNvSpPr>
          <p:nvPr/>
        </p:nvSpPr>
        <p:spPr bwMode="auto">
          <a:xfrm>
            <a:off x="7002463" y="4648200"/>
            <a:ext cx="2033587"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gn="ctr">
              <a:lnSpc>
                <a:spcPct val="100000"/>
              </a:lnSpc>
              <a:buClr>
                <a:srgbClr val="00FFFF"/>
              </a:buClr>
            </a:pPr>
            <a:r>
              <a:rPr lang="en-GB" altLang="fr-FR" sz="3600" b="1" dirty="0">
                <a:solidFill>
                  <a:schemeClr val="tx2">
                    <a:lumMod val="50000"/>
                  </a:schemeClr>
                </a:solidFill>
                <a:latin typeface="+mn-lt"/>
              </a:rPr>
              <a:t>AINS</a:t>
            </a:r>
          </a:p>
          <a:p>
            <a:pPr algn="ctr">
              <a:lnSpc>
                <a:spcPct val="100000"/>
              </a:lnSpc>
              <a:buClr>
                <a:srgbClr val="00FFFF"/>
              </a:buClr>
            </a:pPr>
            <a:r>
              <a:rPr lang="en-GB" altLang="fr-FR" sz="3600" b="1" dirty="0">
                <a:solidFill>
                  <a:schemeClr val="tx2">
                    <a:lumMod val="50000"/>
                  </a:schemeClr>
                </a:solidFill>
                <a:latin typeface="+mn-lt"/>
              </a:rPr>
              <a:t>"</a:t>
            </a:r>
            <a:r>
              <a:rPr lang="en-GB" altLang="fr-FR" sz="3600" b="1" dirty="0" err="1">
                <a:solidFill>
                  <a:schemeClr val="tx2">
                    <a:lumMod val="50000"/>
                  </a:schemeClr>
                </a:solidFill>
                <a:latin typeface="+mn-lt"/>
              </a:rPr>
              <a:t>sélectif</a:t>
            </a:r>
            <a:r>
              <a:rPr lang="en-GB" altLang="fr-FR" sz="3600" b="1" dirty="0">
                <a:solidFill>
                  <a:schemeClr val="tx2">
                    <a:lumMod val="50000"/>
                  </a:schemeClr>
                </a:solidFill>
                <a:latin typeface="+mn-lt"/>
              </a:rPr>
              <a:t>"</a:t>
            </a:r>
          </a:p>
        </p:txBody>
      </p:sp>
      <p:sp>
        <p:nvSpPr>
          <p:cNvPr id="21529" name="AutoShape 24"/>
          <p:cNvSpPr>
            <a:spLocks noChangeArrowheads="1"/>
          </p:cNvSpPr>
          <p:nvPr/>
        </p:nvSpPr>
        <p:spPr bwMode="auto">
          <a:xfrm>
            <a:off x="6230938" y="5143500"/>
            <a:ext cx="825387" cy="304800"/>
          </a:xfrm>
          <a:prstGeom prst="leftArrow">
            <a:avLst>
              <a:gd name="adj1" fmla="val 50000"/>
              <a:gd name="adj2" fmla="val 83333"/>
            </a:avLst>
          </a:prstGeom>
          <a:solidFill>
            <a:srgbClr val="00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ltLang="fr-FR"/>
          </a:p>
        </p:txBody>
      </p:sp>
      <p:sp>
        <p:nvSpPr>
          <p:cNvPr id="21530" name="Text Box 25"/>
          <p:cNvSpPr txBox="1">
            <a:spLocks noChangeArrowheads="1"/>
          </p:cNvSpPr>
          <p:nvPr/>
        </p:nvSpPr>
        <p:spPr bwMode="auto">
          <a:xfrm>
            <a:off x="6638925" y="4343400"/>
            <a:ext cx="4174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0000"/>
              </a:lnSpc>
              <a:buClr>
                <a:srgbClr val="00FFFF"/>
              </a:buClr>
            </a:pPr>
            <a:r>
              <a:rPr lang="en-GB" altLang="fr-FR" sz="6000" dirty="0">
                <a:solidFill>
                  <a:srgbClr val="00FFFF"/>
                </a:solidFill>
                <a:latin typeface="+mn-lt"/>
              </a:rPr>
              <a:t>-</a:t>
            </a:r>
          </a:p>
        </p:txBody>
      </p:sp>
    </p:spTree>
    <p:extLst>
      <p:ext uri="{BB962C8B-B14F-4D97-AF65-F5344CB8AC3E}">
        <p14:creationId xmlns:p14="http://schemas.microsoft.com/office/powerpoint/2010/main" val="1628126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 y="74606"/>
            <a:ext cx="9108504"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gn="ctr">
              <a:lnSpc>
                <a:spcPct val="100000"/>
              </a:lnSpc>
            </a:pPr>
            <a:r>
              <a:rPr lang="en-GB" altLang="fr-FR" sz="3200" dirty="0" err="1">
                <a:solidFill>
                  <a:schemeClr val="tx1"/>
                </a:solidFill>
                <a:latin typeface="+mj-lt"/>
              </a:rPr>
              <a:t>Blocage</a:t>
            </a:r>
            <a:r>
              <a:rPr lang="en-GB" altLang="fr-FR" sz="3200" dirty="0">
                <a:solidFill>
                  <a:schemeClr val="tx1"/>
                </a:solidFill>
                <a:latin typeface="+mj-lt"/>
              </a:rPr>
              <a:t> des </a:t>
            </a:r>
            <a:r>
              <a:rPr lang="en-GB" altLang="fr-FR" sz="3200" dirty="0" smtClean="0">
                <a:solidFill>
                  <a:schemeClr val="tx1"/>
                </a:solidFill>
                <a:latin typeface="+mj-lt"/>
              </a:rPr>
              <a:t>COX </a:t>
            </a:r>
            <a:r>
              <a:rPr lang="en-GB" altLang="fr-FR" sz="3200" dirty="0">
                <a:solidFill>
                  <a:schemeClr val="tx1"/>
                </a:solidFill>
                <a:latin typeface="+mj-lt"/>
              </a:rPr>
              <a:t>par </a:t>
            </a:r>
            <a:r>
              <a:rPr lang="en-GB" altLang="fr-FR" sz="3200" dirty="0" smtClean="0">
                <a:solidFill>
                  <a:schemeClr val="tx1"/>
                </a:solidFill>
                <a:latin typeface="+mj-lt"/>
              </a:rPr>
              <a:t>les</a:t>
            </a:r>
            <a:r>
              <a:rPr lang="en-GB" altLang="fr-FR" sz="3200" b="1" dirty="0" smtClean="0">
                <a:solidFill>
                  <a:schemeClr val="tx1"/>
                </a:solidFill>
                <a:latin typeface="+mj-lt"/>
              </a:rPr>
              <a:t> SALICYLÉS</a:t>
            </a:r>
            <a:endParaRPr lang="en-GB" altLang="fr-FR" sz="3200" b="1" dirty="0">
              <a:solidFill>
                <a:schemeClr val="tx1"/>
              </a:solidFill>
              <a:latin typeface="+mj-lt"/>
            </a:endParaRPr>
          </a:p>
        </p:txBody>
      </p:sp>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100" y="2209800"/>
            <a:ext cx="547688"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Oval 3"/>
          <p:cNvSpPr>
            <a:spLocks noChangeArrowheads="1"/>
          </p:cNvSpPr>
          <p:nvPr/>
        </p:nvSpPr>
        <p:spPr bwMode="auto">
          <a:xfrm>
            <a:off x="1963738" y="3276600"/>
            <a:ext cx="1625600" cy="1066800"/>
          </a:xfrm>
          <a:prstGeom prst="ellipse">
            <a:avLst/>
          </a:prstGeom>
          <a:solidFill>
            <a:srgbClr val="FF99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gn="ctr">
              <a:lnSpc>
                <a:spcPct val="100000"/>
              </a:lnSpc>
              <a:buClr>
                <a:srgbClr val="000000"/>
              </a:buClr>
            </a:pPr>
            <a:r>
              <a:rPr lang="en-GB" altLang="fr-FR" sz="3200" b="1" dirty="0">
                <a:solidFill>
                  <a:srgbClr val="000000"/>
                </a:solidFill>
                <a:latin typeface="+mn-lt"/>
              </a:rPr>
              <a:t>COX 1</a:t>
            </a:r>
          </a:p>
        </p:txBody>
      </p:sp>
      <p:sp>
        <p:nvSpPr>
          <p:cNvPr id="13317" name="Oval 4"/>
          <p:cNvSpPr>
            <a:spLocks noChangeArrowheads="1"/>
          </p:cNvSpPr>
          <p:nvPr/>
        </p:nvSpPr>
        <p:spPr bwMode="auto">
          <a:xfrm>
            <a:off x="5621338" y="3276600"/>
            <a:ext cx="1625600" cy="1066800"/>
          </a:xfrm>
          <a:prstGeom prst="ellipse">
            <a:avLst/>
          </a:prstGeom>
          <a:solidFill>
            <a:srgbClr val="FF0000"/>
          </a:solidFill>
          <a:ln w="93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pitchFamily="34" charset="0"/>
                <a:cs typeface="Lucida Sans Unicode" pitchFamily="34" charset="0"/>
              </a:defRPr>
            </a:lvl1pPr>
            <a:lvl2pPr marL="742950" indent="-285750">
              <a:defRPr sz="2400">
                <a:solidFill>
                  <a:schemeClr val="bg1"/>
                </a:solidFill>
                <a:latin typeface="Times New Roman" pitchFamily="18" charset="0"/>
                <a:ea typeface="Lucida Sans Unicode" pitchFamily="34" charset="0"/>
                <a:cs typeface="Lucida Sans Unicode" pitchFamily="34" charset="0"/>
              </a:defRPr>
            </a:lvl2pPr>
            <a:lvl3pPr marL="1143000" indent="-228600">
              <a:defRPr sz="2400">
                <a:solidFill>
                  <a:schemeClr val="bg1"/>
                </a:solidFill>
                <a:latin typeface="Times New Roman" pitchFamily="18" charset="0"/>
                <a:ea typeface="Lucida Sans Unicode" pitchFamily="34" charset="0"/>
                <a:cs typeface="Lucida Sans Unicode" pitchFamily="34" charset="0"/>
              </a:defRPr>
            </a:lvl3pPr>
            <a:lvl4pPr marL="1600200" indent="-228600">
              <a:defRPr sz="2400">
                <a:solidFill>
                  <a:schemeClr val="bg1"/>
                </a:solidFill>
                <a:latin typeface="Times New Roman" pitchFamily="18" charset="0"/>
                <a:ea typeface="Lucida Sans Unicode" pitchFamily="34" charset="0"/>
                <a:cs typeface="Lucida Sans Unicode" pitchFamily="34" charset="0"/>
              </a:defRPr>
            </a:lvl4pPr>
            <a:lvl5pPr marL="2057400" indent="-22860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endParaRPr lang="fr-FR" altLang="fr-FR"/>
          </a:p>
        </p:txBody>
      </p:sp>
      <p:pic>
        <p:nvPicPr>
          <p:cNvPr id="133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13" y="5562600"/>
            <a:ext cx="593725" cy="99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6"/>
          <p:cNvSpPr txBox="1">
            <a:spLocks noChangeArrowheads="1"/>
          </p:cNvSpPr>
          <p:nvPr/>
        </p:nvSpPr>
        <p:spPr bwMode="auto">
          <a:xfrm>
            <a:off x="5824538" y="3535363"/>
            <a:ext cx="1187418"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nSpc>
                <a:spcPct val="100000"/>
              </a:lnSpc>
              <a:buClr>
                <a:srgbClr val="000000"/>
              </a:buClr>
            </a:pPr>
            <a:r>
              <a:rPr lang="en-GB" altLang="fr-FR" sz="3200" b="1" dirty="0">
                <a:solidFill>
                  <a:srgbClr val="000000"/>
                </a:solidFill>
                <a:latin typeface="+mn-lt"/>
              </a:rPr>
              <a:t>COX 2</a:t>
            </a:r>
          </a:p>
        </p:txBody>
      </p:sp>
      <p:sp>
        <p:nvSpPr>
          <p:cNvPr id="13320" name="Text Box 7"/>
          <p:cNvSpPr txBox="1">
            <a:spLocks noChangeArrowheads="1"/>
          </p:cNvSpPr>
          <p:nvPr/>
        </p:nvSpPr>
        <p:spPr bwMode="auto">
          <a:xfrm>
            <a:off x="2979738" y="1549400"/>
            <a:ext cx="36274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nSpc>
                <a:spcPct val="100000"/>
              </a:lnSpc>
              <a:buClr>
                <a:srgbClr val="00FFFF"/>
              </a:buClr>
            </a:pPr>
            <a:r>
              <a:rPr lang="en-GB" altLang="fr-FR" sz="2800" b="1" dirty="0" err="1">
                <a:solidFill>
                  <a:schemeClr val="tx1"/>
                </a:solidFill>
                <a:latin typeface="+mn-lt"/>
              </a:rPr>
              <a:t>Acide</a:t>
            </a:r>
            <a:r>
              <a:rPr lang="en-GB" altLang="fr-FR" sz="2800" b="1" dirty="0">
                <a:solidFill>
                  <a:schemeClr val="tx1"/>
                </a:solidFill>
                <a:latin typeface="+mn-lt"/>
              </a:rPr>
              <a:t> </a:t>
            </a:r>
            <a:r>
              <a:rPr lang="en-GB" altLang="fr-FR" sz="2800" b="1" dirty="0" err="1">
                <a:solidFill>
                  <a:schemeClr val="tx1"/>
                </a:solidFill>
                <a:latin typeface="+mn-lt"/>
              </a:rPr>
              <a:t>acétylsalicylique</a:t>
            </a:r>
            <a:endParaRPr lang="en-GB" altLang="fr-FR" sz="2800" b="1" dirty="0">
              <a:solidFill>
                <a:schemeClr val="tx1"/>
              </a:solidFill>
              <a:latin typeface="+mn-lt"/>
            </a:endParaRPr>
          </a:p>
        </p:txBody>
      </p:sp>
      <p:sp>
        <p:nvSpPr>
          <p:cNvPr id="13321" name="Text Box 8"/>
          <p:cNvSpPr txBox="1">
            <a:spLocks noChangeArrowheads="1"/>
          </p:cNvSpPr>
          <p:nvPr/>
        </p:nvSpPr>
        <p:spPr bwMode="auto">
          <a:xfrm>
            <a:off x="3386138" y="5400675"/>
            <a:ext cx="27384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nSpc>
                <a:spcPct val="100000"/>
              </a:lnSpc>
              <a:buClr>
                <a:srgbClr val="00FF00"/>
              </a:buClr>
            </a:pPr>
            <a:r>
              <a:rPr lang="en-GB" altLang="fr-FR" sz="2800" b="1" dirty="0" err="1">
                <a:solidFill>
                  <a:schemeClr val="tx1"/>
                </a:solidFill>
                <a:latin typeface="+mn-lt"/>
              </a:rPr>
              <a:t>Acide</a:t>
            </a:r>
            <a:r>
              <a:rPr lang="en-GB" altLang="fr-FR" sz="2800" b="1" dirty="0">
                <a:solidFill>
                  <a:schemeClr val="tx1"/>
                </a:solidFill>
                <a:latin typeface="+mn-lt"/>
              </a:rPr>
              <a:t> </a:t>
            </a:r>
            <a:r>
              <a:rPr lang="en-GB" altLang="fr-FR" sz="2800" b="1" dirty="0" err="1">
                <a:solidFill>
                  <a:schemeClr val="tx1"/>
                </a:solidFill>
                <a:latin typeface="+mn-lt"/>
              </a:rPr>
              <a:t>salicylique</a:t>
            </a:r>
            <a:endParaRPr lang="en-GB" altLang="fr-FR" sz="2800" b="1" dirty="0">
              <a:solidFill>
                <a:schemeClr val="tx1"/>
              </a:solidFill>
              <a:latin typeface="+mn-lt"/>
            </a:endParaRPr>
          </a:p>
        </p:txBody>
      </p:sp>
      <p:sp>
        <p:nvSpPr>
          <p:cNvPr id="13322" name="AutoShape 9"/>
          <p:cNvSpPr>
            <a:spLocks noChangeArrowheads="1"/>
          </p:cNvSpPr>
          <p:nvPr/>
        </p:nvSpPr>
        <p:spPr bwMode="auto">
          <a:xfrm rot="-7860000">
            <a:off x="2710657" y="4818856"/>
            <a:ext cx="1219200" cy="271463"/>
          </a:xfrm>
          <a:prstGeom prst="rightArrow">
            <a:avLst>
              <a:gd name="adj1" fmla="val 50000"/>
              <a:gd name="adj2" fmla="val 112280"/>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pitchFamily="34" charset="0"/>
                <a:cs typeface="Lucida Sans Unicode" pitchFamily="34" charset="0"/>
              </a:defRPr>
            </a:lvl1pPr>
            <a:lvl2pPr marL="742950" indent="-285750">
              <a:defRPr sz="2400">
                <a:solidFill>
                  <a:schemeClr val="bg1"/>
                </a:solidFill>
                <a:latin typeface="Times New Roman" pitchFamily="18" charset="0"/>
                <a:ea typeface="Lucida Sans Unicode" pitchFamily="34" charset="0"/>
                <a:cs typeface="Lucida Sans Unicode" pitchFamily="34" charset="0"/>
              </a:defRPr>
            </a:lvl2pPr>
            <a:lvl3pPr marL="1143000" indent="-228600">
              <a:defRPr sz="2400">
                <a:solidFill>
                  <a:schemeClr val="bg1"/>
                </a:solidFill>
                <a:latin typeface="Times New Roman" pitchFamily="18" charset="0"/>
                <a:ea typeface="Lucida Sans Unicode" pitchFamily="34" charset="0"/>
                <a:cs typeface="Lucida Sans Unicode" pitchFamily="34" charset="0"/>
              </a:defRPr>
            </a:lvl3pPr>
            <a:lvl4pPr marL="1600200" indent="-228600">
              <a:defRPr sz="2400">
                <a:solidFill>
                  <a:schemeClr val="bg1"/>
                </a:solidFill>
                <a:latin typeface="Times New Roman" pitchFamily="18" charset="0"/>
                <a:ea typeface="Lucida Sans Unicode" pitchFamily="34" charset="0"/>
                <a:cs typeface="Lucida Sans Unicode" pitchFamily="34" charset="0"/>
              </a:defRPr>
            </a:lvl4pPr>
            <a:lvl5pPr marL="2057400" indent="-22860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endParaRPr lang="fr-FR" altLang="fr-FR"/>
          </a:p>
        </p:txBody>
      </p:sp>
      <p:sp>
        <p:nvSpPr>
          <p:cNvPr id="13323" name="AutoShape 10"/>
          <p:cNvSpPr>
            <a:spLocks noChangeArrowheads="1"/>
          </p:cNvSpPr>
          <p:nvPr/>
        </p:nvSpPr>
        <p:spPr bwMode="auto">
          <a:xfrm rot="2820000">
            <a:off x="5080001" y="2454275"/>
            <a:ext cx="1219200" cy="269875"/>
          </a:xfrm>
          <a:prstGeom prst="rightArrow">
            <a:avLst>
              <a:gd name="adj1" fmla="val 50000"/>
              <a:gd name="adj2" fmla="val 112941"/>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pitchFamily="34" charset="0"/>
                <a:cs typeface="Lucida Sans Unicode" pitchFamily="34" charset="0"/>
              </a:defRPr>
            </a:lvl1pPr>
            <a:lvl2pPr marL="742950" indent="-285750">
              <a:defRPr sz="2400">
                <a:solidFill>
                  <a:schemeClr val="bg1"/>
                </a:solidFill>
                <a:latin typeface="Times New Roman" pitchFamily="18" charset="0"/>
                <a:ea typeface="Lucida Sans Unicode" pitchFamily="34" charset="0"/>
                <a:cs typeface="Lucida Sans Unicode" pitchFamily="34" charset="0"/>
              </a:defRPr>
            </a:lvl2pPr>
            <a:lvl3pPr marL="1143000" indent="-228600">
              <a:defRPr sz="2400">
                <a:solidFill>
                  <a:schemeClr val="bg1"/>
                </a:solidFill>
                <a:latin typeface="Times New Roman" pitchFamily="18" charset="0"/>
                <a:ea typeface="Lucida Sans Unicode" pitchFamily="34" charset="0"/>
                <a:cs typeface="Lucida Sans Unicode" pitchFamily="34" charset="0"/>
              </a:defRPr>
            </a:lvl3pPr>
            <a:lvl4pPr marL="1600200" indent="-228600">
              <a:defRPr sz="2400">
                <a:solidFill>
                  <a:schemeClr val="bg1"/>
                </a:solidFill>
                <a:latin typeface="Times New Roman" pitchFamily="18" charset="0"/>
                <a:ea typeface="Lucida Sans Unicode" pitchFamily="34" charset="0"/>
                <a:cs typeface="Lucida Sans Unicode" pitchFamily="34" charset="0"/>
              </a:defRPr>
            </a:lvl4pPr>
            <a:lvl5pPr marL="2057400" indent="-22860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endParaRPr lang="fr-FR" altLang="fr-FR"/>
          </a:p>
        </p:txBody>
      </p:sp>
      <p:sp>
        <p:nvSpPr>
          <p:cNvPr id="13324" name="AutoShape 11"/>
          <p:cNvSpPr>
            <a:spLocks noChangeArrowheads="1"/>
          </p:cNvSpPr>
          <p:nvPr/>
        </p:nvSpPr>
        <p:spPr bwMode="auto">
          <a:xfrm rot="8220000">
            <a:off x="2846388" y="2436813"/>
            <a:ext cx="1084262" cy="304800"/>
          </a:xfrm>
          <a:prstGeom prst="rightArrow">
            <a:avLst>
              <a:gd name="adj1" fmla="val 50000"/>
              <a:gd name="adj2" fmla="val 88932"/>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pitchFamily="34" charset="0"/>
                <a:cs typeface="Lucida Sans Unicode" pitchFamily="34" charset="0"/>
              </a:defRPr>
            </a:lvl1pPr>
            <a:lvl2pPr marL="742950" indent="-285750">
              <a:defRPr sz="2400">
                <a:solidFill>
                  <a:schemeClr val="bg1"/>
                </a:solidFill>
                <a:latin typeface="Times New Roman" pitchFamily="18" charset="0"/>
                <a:ea typeface="Lucida Sans Unicode" pitchFamily="34" charset="0"/>
                <a:cs typeface="Lucida Sans Unicode" pitchFamily="34" charset="0"/>
              </a:defRPr>
            </a:lvl2pPr>
            <a:lvl3pPr marL="1143000" indent="-228600">
              <a:defRPr sz="2400">
                <a:solidFill>
                  <a:schemeClr val="bg1"/>
                </a:solidFill>
                <a:latin typeface="Times New Roman" pitchFamily="18" charset="0"/>
                <a:ea typeface="Lucida Sans Unicode" pitchFamily="34" charset="0"/>
                <a:cs typeface="Lucida Sans Unicode" pitchFamily="34" charset="0"/>
              </a:defRPr>
            </a:lvl3pPr>
            <a:lvl4pPr marL="1600200" indent="-228600">
              <a:defRPr sz="2400">
                <a:solidFill>
                  <a:schemeClr val="bg1"/>
                </a:solidFill>
                <a:latin typeface="Times New Roman" pitchFamily="18" charset="0"/>
                <a:ea typeface="Lucida Sans Unicode" pitchFamily="34" charset="0"/>
                <a:cs typeface="Lucida Sans Unicode" pitchFamily="34" charset="0"/>
              </a:defRPr>
            </a:lvl4pPr>
            <a:lvl5pPr marL="2057400" indent="-22860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endParaRPr lang="fr-FR" altLang="fr-FR"/>
          </a:p>
        </p:txBody>
      </p:sp>
      <p:sp>
        <p:nvSpPr>
          <p:cNvPr id="13325" name="AutoShape 12"/>
          <p:cNvSpPr>
            <a:spLocks noChangeArrowheads="1"/>
          </p:cNvSpPr>
          <p:nvPr/>
        </p:nvSpPr>
        <p:spPr bwMode="auto">
          <a:xfrm rot="-3000000">
            <a:off x="5012532" y="4817268"/>
            <a:ext cx="1219200" cy="271463"/>
          </a:xfrm>
          <a:prstGeom prst="rightArrow">
            <a:avLst>
              <a:gd name="adj1" fmla="val 50000"/>
              <a:gd name="adj2" fmla="val 112280"/>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pitchFamily="34" charset="0"/>
                <a:cs typeface="Lucida Sans Unicode" pitchFamily="34" charset="0"/>
              </a:defRPr>
            </a:lvl1pPr>
            <a:lvl2pPr marL="742950" indent="-285750">
              <a:defRPr sz="2400">
                <a:solidFill>
                  <a:schemeClr val="bg1"/>
                </a:solidFill>
                <a:latin typeface="Times New Roman" pitchFamily="18" charset="0"/>
                <a:ea typeface="Lucida Sans Unicode" pitchFamily="34" charset="0"/>
                <a:cs typeface="Lucida Sans Unicode" pitchFamily="34" charset="0"/>
              </a:defRPr>
            </a:lvl2pPr>
            <a:lvl3pPr marL="1143000" indent="-228600">
              <a:defRPr sz="2400">
                <a:solidFill>
                  <a:schemeClr val="bg1"/>
                </a:solidFill>
                <a:latin typeface="Times New Roman" pitchFamily="18" charset="0"/>
                <a:ea typeface="Lucida Sans Unicode" pitchFamily="34" charset="0"/>
                <a:cs typeface="Lucida Sans Unicode" pitchFamily="34" charset="0"/>
              </a:defRPr>
            </a:lvl3pPr>
            <a:lvl4pPr marL="1600200" indent="-228600">
              <a:defRPr sz="2400">
                <a:solidFill>
                  <a:schemeClr val="bg1"/>
                </a:solidFill>
                <a:latin typeface="Times New Roman" pitchFamily="18" charset="0"/>
                <a:ea typeface="Lucida Sans Unicode" pitchFamily="34" charset="0"/>
                <a:cs typeface="Lucida Sans Unicode" pitchFamily="34" charset="0"/>
              </a:defRPr>
            </a:lvl4pPr>
            <a:lvl5pPr marL="2057400" indent="-22860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endParaRPr lang="fr-FR" altLang="fr-FR"/>
          </a:p>
        </p:txBody>
      </p:sp>
      <p:pic>
        <p:nvPicPr>
          <p:cNvPr id="13326"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563" y="2209800"/>
            <a:ext cx="547687"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7" name="Text Box 14"/>
          <p:cNvSpPr txBox="1">
            <a:spLocks noChangeArrowheads="1"/>
          </p:cNvSpPr>
          <p:nvPr/>
        </p:nvSpPr>
        <p:spPr bwMode="auto">
          <a:xfrm>
            <a:off x="809625" y="6096000"/>
            <a:ext cx="2847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nSpc>
                <a:spcPct val="100000"/>
              </a:lnSpc>
            </a:pPr>
            <a:r>
              <a:rPr lang="en-GB" altLang="fr-FR" dirty="0">
                <a:solidFill>
                  <a:schemeClr val="tx1"/>
                </a:solidFill>
                <a:latin typeface="+mn-lt"/>
              </a:rPr>
              <a:t>= </a:t>
            </a:r>
            <a:r>
              <a:rPr lang="en-GB" altLang="fr-FR" dirty="0" err="1">
                <a:solidFill>
                  <a:schemeClr val="tx1"/>
                </a:solidFill>
                <a:latin typeface="+mn-lt"/>
              </a:rPr>
              <a:t>blocage</a:t>
            </a:r>
            <a:r>
              <a:rPr lang="en-GB" altLang="fr-FR" dirty="0">
                <a:solidFill>
                  <a:schemeClr val="tx1"/>
                </a:solidFill>
                <a:latin typeface="+mn-lt"/>
              </a:rPr>
              <a:t> </a:t>
            </a:r>
            <a:r>
              <a:rPr lang="en-GB" altLang="fr-FR" dirty="0" err="1">
                <a:solidFill>
                  <a:schemeClr val="tx1"/>
                </a:solidFill>
                <a:latin typeface="+mn-lt"/>
              </a:rPr>
              <a:t>irréversible</a:t>
            </a:r>
            <a:endParaRPr lang="en-GB" altLang="fr-FR" dirty="0">
              <a:solidFill>
                <a:schemeClr val="tx1"/>
              </a:solidFill>
              <a:latin typeface="+mn-lt"/>
            </a:endParaRPr>
          </a:p>
        </p:txBody>
      </p:sp>
      <p:sp>
        <p:nvSpPr>
          <p:cNvPr id="13328" name="Text Box 15"/>
          <p:cNvSpPr txBox="1">
            <a:spLocks noChangeArrowheads="1"/>
          </p:cNvSpPr>
          <p:nvPr/>
        </p:nvSpPr>
        <p:spPr bwMode="auto">
          <a:xfrm>
            <a:off x="5689600" y="4953000"/>
            <a:ext cx="14874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nSpc>
                <a:spcPct val="100000"/>
              </a:lnSpc>
              <a:buClr>
                <a:srgbClr val="FFFFFF"/>
              </a:buClr>
            </a:pPr>
            <a:r>
              <a:rPr lang="en-GB" altLang="fr-FR">
                <a:solidFill>
                  <a:srgbClr val="FFFFFF"/>
                </a:solidFill>
              </a:rPr>
              <a:t>Réversible</a:t>
            </a:r>
          </a:p>
        </p:txBody>
      </p:sp>
      <p:sp>
        <p:nvSpPr>
          <p:cNvPr id="13329" name="Rectangle 16"/>
          <p:cNvSpPr>
            <a:spLocks noChangeArrowheads="1"/>
          </p:cNvSpPr>
          <p:nvPr/>
        </p:nvSpPr>
        <p:spPr bwMode="auto">
          <a:xfrm>
            <a:off x="1998663" y="4953000"/>
            <a:ext cx="14874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FFFF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nSpc>
                <a:spcPct val="100000"/>
              </a:lnSpc>
              <a:buClr>
                <a:srgbClr val="FFFFFF"/>
              </a:buClr>
            </a:pPr>
            <a:r>
              <a:rPr lang="en-GB" altLang="fr-FR">
                <a:solidFill>
                  <a:srgbClr val="FFFFFF"/>
                </a:solidFill>
              </a:rPr>
              <a:t>Réversible</a:t>
            </a:r>
          </a:p>
        </p:txBody>
      </p:sp>
    </p:spTree>
    <p:extLst>
      <p:ext uri="{BB962C8B-B14F-4D97-AF65-F5344CB8AC3E}">
        <p14:creationId xmlns:p14="http://schemas.microsoft.com/office/powerpoint/2010/main" val="3527214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Aspirine: interactions</a:t>
            </a:r>
            <a:endParaRPr lang="fr-FR" dirty="0"/>
          </a:p>
        </p:txBody>
      </p:sp>
      <p:sp>
        <p:nvSpPr>
          <p:cNvPr id="3" name="Espace réservé du contenu 2"/>
          <p:cNvSpPr>
            <a:spLocks noGrp="1"/>
          </p:cNvSpPr>
          <p:nvPr>
            <p:ph idx="1"/>
          </p:nvPr>
        </p:nvSpPr>
        <p:spPr>
          <a:xfrm>
            <a:off x="107504" y="1600200"/>
            <a:ext cx="8928992" cy="4525963"/>
          </a:xfrm>
        </p:spPr>
        <p:txBody>
          <a:bodyPr/>
          <a:lstStyle/>
          <a:p>
            <a:pPr lvl="1">
              <a:buFont typeface="Arial" panose="020B0604020202020204" pitchFamily="34" charset="0"/>
              <a:buChar char="•"/>
            </a:pPr>
            <a:r>
              <a:rPr lang="fr-FR" altLang="fr-FR" dirty="0">
                <a:solidFill>
                  <a:srgbClr val="FF0000"/>
                </a:solidFill>
              </a:rPr>
              <a:t>Diurétiques : risque d’insuffisance rénale, réduction de l’effet antihypertenseur</a:t>
            </a:r>
          </a:p>
          <a:p>
            <a:pPr lvl="1">
              <a:buFont typeface="Arial" panose="020B0604020202020204" pitchFamily="34" charset="0"/>
              <a:buChar char="•"/>
            </a:pPr>
            <a:r>
              <a:rPr lang="fr-FR" altLang="fr-FR" dirty="0">
                <a:solidFill>
                  <a:srgbClr val="FF0000"/>
                </a:solidFill>
              </a:rPr>
              <a:t>IEC : risque d’insuffisance rénale</a:t>
            </a:r>
          </a:p>
          <a:p>
            <a:pPr lvl="1">
              <a:buFont typeface="Arial" panose="020B0604020202020204" pitchFamily="34" charset="0"/>
              <a:buChar char="•"/>
            </a:pPr>
            <a:r>
              <a:rPr lang="fr-FR" altLang="fr-FR" dirty="0">
                <a:solidFill>
                  <a:srgbClr val="FF0000"/>
                </a:solidFill>
              </a:rPr>
              <a:t>Potentialise l’activité</a:t>
            </a:r>
          </a:p>
          <a:p>
            <a:pPr lvl="2"/>
            <a:r>
              <a:rPr lang="fr-FR" altLang="fr-FR" dirty="0">
                <a:solidFill>
                  <a:srgbClr val="FF0000"/>
                </a:solidFill>
              </a:rPr>
              <a:t>Des anticoagulants oraux (AVK</a:t>
            </a:r>
            <a:r>
              <a:rPr lang="fr-FR" altLang="fr-FR" dirty="0" smtClean="0">
                <a:solidFill>
                  <a:srgbClr val="FF0000"/>
                </a:solidFill>
              </a:rPr>
              <a:t>)</a:t>
            </a:r>
          </a:p>
          <a:p>
            <a:pPr lvl="2"/>
            <a:r>
              <a:rPr lang="fr-FR" altLang="fr-FR" dirty="0" smtClean="0">
                <a:solidFill>
                  <a:srgbClr val="FF0000"/>
                </a:solidFill>
              </a:rPr>
              <a:t>Des AINS</a:t>
            </a:r>
            <a:endParaRPr lang="fr-FR" altLang="fr-FR" dirty="0">
              <a:solidFill>
                <a:srgbClr val="FF0000"/>
              </a:solidFill>
            </a:endParaRPr>
          </a:p>
          <a:p>
            <a:pPr lvl="2"/>
            <a:r>
              <a:rPr lang="fr-FR" altLang="fr-FR" dirty="0">
                <a:solidFill>
                  <a:srgbClr val="FF0000"/>
                </a:solidFill>
              </a:rPr>
              <a:t>Des sulfamides hypoglycémiants </a:t>
            </a:r>
          </a:p>
          <a:p>
            <a:pPr lvl="2"/>
            <a:r>
              <a:rPr lang="fr-FR" altLang="fr-FR" dirty="0">
                <a:solidFill>
                  <a:srgbClr val="FF0000"/>
                </a:solidFill>
              </a:rPr>
              <a:t>Du méthotrexate </a:t>
            </a:r>
          </a:p>
          <a:p>
            <a:pPr lvl="3"/>
            <a:r>
              <a:rPr lang="fr-FR" altLang="fr-FR" dirty="0">
                <a:solidFill>
                  <a:srgbClr val="FF0000"/>
                </a:solidFill>
                <a:sym typeface="Wingdings" pitchFamily="2" charset="2"/>
              </a:rPr>
              <a:t> clairance du méthotrexate </a:t>
            </a:r>
          </a:p>
          <a:p>
            <a:pPr lvl="3"/>
            <a:r>
              <a:rPr lang="fr-FR" altLang="fr-FR" dirty="0">
                <a:solidFill>
                  <a:srgbClr val="FF0000"/>
                </a:solidFill>
                <a:sym typeface="Wingdings" pitchFamily="2" charset="2"/>
              </a:rPr>
              <a:t> toxicité, notamment hématologique </a:t>
            </a:r>
            <a:endParaRPr lang="fr-FR" altLang="fr-FR" dirty="0">
              <a:solidFill>
                <a:srgbClr val="FF0000"/>
              </a:solidFill>
            </a:endParaRPr>
          </a:p>
          <a:p>
            <a:pPr marL="0" indent="0">
              <a:buNone/>
            </a:pPr>
            <a:endParaRPr lang="fr-FR" dirty="0"/>
          </a:p>
        </p:txBody>
      </p:sp>
    </p:spTree>
    <p:extLst>
      <p:ext uri="{BB962C8B-B14F-4D97-AF65-F5344CB8AC3E}">
        <p14:creationId xmlns:p14="http://schemas.microsoft.com/office/powerpoint/2010/main" val="328906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FR" altLang="fr-FR" dirty="0" smtClean="0">
                <a:solidFill>
                  <a:srgbClr val="C00000"/>
                </a:solidFill>
              </a:rPr>
              <a:t>Autres AINS</a:t>
            </a:r>
            <a:endParaRPr lang="fr-FR" altLang="fr-FR" dirty="0">
              <a:solidFill>
                <a:srgbClr val="C00000"/>
              </a:solidFill>
            </a:endParaRPr>
          </a:p>
        </p:txBody>
      </p:sp>
      <p:sp>
        <p:nvSpPr>
          <p:cNvPr id="40963" name="Rectangle 3"/>
          <p:cNvSpPr>
            <a:spLocks noGrp="1" noChangeArrowheads="1"/>
          </p:cNvSpPr>
          <p:nvPr>
            <p:ph sz="half" idx="1"/>
          </p:nvPr>
        </p:nvSpPr>
        <p:spPr>
          <a:xfrm>
            <a:off x="107504" y="1600200"/>
            <a:ext cx="4388296" cy="4525963"/>
          </a:xfrm>
        </p:spPr>
        <p:txBody>
          <a:bodyPr>
            <a:normAutofit fontScale="92500" lnSpcReduction="20000"/>
          </a:bodyPr>
          <a:lstStyle/>
          <a:p>
            <a:r>
              <a:rPr lang="fr-FR" altLang="fr-FR" sz="2800" dirty="0"/>
              <a:t>P</a:t>
            </a:r>
            <a:r>
              <a:rPr lang="fr-FR" altLang="fr-FR" sz="2800" dirty="0" smtClean="0"/>
              <a:t>ropriétés communes </a:t>
            </a:r>
            <a:r>
              <a:rPr lang="fr-FR" altLang="fr-FR" sz="2800" dirty="0"/>
              <a:t>aux </a:t>
            </a:r>
            <a:r>
              <a:rPr lang="fr-FR" altLang="fr-FR" sz="2800" dirty="0" smtClean="0"/>
              <a:t>AINS</a:t>
            </a:r>
            <a:endParaRPr lang="fr-FR" altLang="fr-FR" sz="2800" dirty="0"/>
          </a:p>
          <a:p>
            <a:pPr lvl="1"/>
            <a:r>
              <a:rPr lang="fr-FR" altLang="fr-FR" sz="2400" dirty="0"/>
              <a:t>Anti-inflammatoire (après quelques jours de traitement) </a:t>
            </a:r>
          </a:p>
          <a:p>
            <a:pPr lvl="1"/>
            <a:r>
              <a:rPr lang="fr-FR" altLang="fr-FR" sz="2400" dirty="0"/>
              <a:t>Antipyrétique </a:t>
            </a:r>
          </a:p>
          <a:p>
            <a:pPr lvl="1"/>
            <a:r>
              <a:rPr lang="fr-FR" altLang="fr-FR" sz="2400" dirty="0"/>
              <a:t>Antiagrégant plaquettaire (sauf inhibiteurs de la COX2)</a:t>
            </a:r>
          </a:p>
          <a:p>
            <a:pPr>
              <a:spcBef>
                <a:spcPct val="80000"/>
              </a:spcBef>
            </a:pPr>
            <a:r>
              <a:rPr lang="fr-FR" altLang="fr-FR" sz="2800" dirty="0"/>
              <a:t>Mécanisme d’action</a:t>
            </a:r>
          </a:p>
          <a:p>
            <a:pPr lvl="1"/>
            <a:r>
              <a:rPr lang="fr-FR" altLang="fr-FR" sz="2400" dirty="0"/>
              <a:t>Inhibition de la synthèse des prostaglandines par action sur la cyclo-oxygénase </a:t>
            </a:r>
          </a:p>
          <a:p>
            <a:pPr>
              <a:spcBef>
                <a:spcPct val="80000"/>
              </a:spcBef>
            </a:pPr>
            <a:r>
              <a:rPr lang="fr-FR" altLang="fr-FR" sz="2800" dirty="0"/>
              <a:t>Plusieurs familles </a:t>
            </a:r>
            <a:r>
              <a:rPr lang="fr-FR" altLang="fr-FR" sz="2800" dirty="0" smtClean="0"/>
              <a:t>chimiques</a:t>
            </a:r>
            <a:endParaRPr lang="fr-FR" altLang="fr-FR" sz="2800"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1412776"/>
            <a:ext cx="2894896" cy="50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54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6632"/>
            <a:ext cx="9001000" cy="1333500"/>
          </a:xfrm>
        </p:spPr>
        <p:txBody>
          <a:bodyPr>
            <a:normAutofit/>
          </a:bodyPr>
          <a:lstStyle/>
          <a:p>
            <a:r>
              <a:rPr lang="fr-FR" altLang="fr-FR" dirty="0" smtClean="0"/>
              <a:t>Inhibiteurs spécifiques COX2</a:t>
            </a:r>
            <a:endParaRPr lang="fr-FR" altLang="fr-FR" dirty="0"/>
          </a:p>
        </p:txBody>
      </p:sp>
      <p:sp>
        <p:nvSpPr>
          <p:cNvPr id="48131" name="Rectangle 3"/>
          <p:cNvSpPr>
            <a:spLocks noGrp="1" noChangeArrowheads="1"/>
          </p:cNvSpPr>
          <p:nvPr>
            <p:ph type="body" idx="1"/>
          </p:nvPr>
        </p:nvSpPr>
        <p:spPr>
          <a:xfrm>
            <a:off x="179512" y="1340768"/>
            <a:ext cx="8856984" cy="4800600"/>
          </a:xfrm>
        </p:spPr>
        <p:txBody>
          <a:bodyPr>
            <a:normAutofit fontScale="92500" lnSpcReduction="10000"/>
          </a:bodyPr>
          <a:lstStyle/>
          <a:p>
            <a:pPr>
              <a:lnSpc>
                <a:spcPct val="90000"/>
              </a:lnSpc>
            </a:pPr>
            <a:r>
              <a:rPr lang="fr-FR" altLang="fr-FR" sz="2800" dirty="0"/>
              <a:t>Inhibiteurs sélectifs de la COX2</a:t>
            </a:r>
          </a:p>
          <a:p>
            <a:pPr lvl="1">
              <a:lnSpc>
                <a:spcPct val="90000"/>
              </a:lnSpc>
            </a:pPr>
            <a:r>
              <a:rPr lang="fr-FR" altLang="fr-FR" sz="2400" dirty="0" err="1"/>
              <a:t>Célécoxib</a:t>
            </a:r>
            <a:r>
              <a:rPr lang="fr-FR" altLang="fr-FR" sz="2400" dirty="0"/>
              <a:t> </a:t>
            </a:r>
          </a:p>
          <a:p>
            <a:pPr lvl="1">
              <a:lnSpc>
                <a:spcPct val="90000"/>
              </a:lnSpc>
            </a:pPr>
            <a:r>
              <a:rPr lang="fr-FR" altLang="fr-FR" sz="2400" dirty="0" err="1" smtClean="0"/>
              <a:t>Etoricoxib</a:t>
            </a:r>
            <a:r>
              <a:rPr lang="fr-FR" altLang="fr-FR" sz="2400" dirty="0" smtClean="0"/>
              <a:t> </a:t>
            </a:r>
          </a:p>
          <a:p>
            <a:pPr lvl="1">
              <a:lnSpc>
                <a:spcPct val="90000"/>
              </a:lnSpc>
            </a:pPr>
            <a:r>
              <a:rPr lang="fr-FR" altLang="fr-FR" sz="2400" dirty="0" err="1" smtClean="0"/>
              <a:t>Parecoxib</a:t>
            </a:r>
            <a:r>
              <a:rPr lang="fr-FR" altLang="fr-FR" sz="2400" dirty="0" smtClean="0"/>
              <a:t> (sol </a:t>
            </a:r>
            <a:r>
              <a:rPr lang="fr-FR" altLang="fr-FR" sz="2400" dirty="0" err="1" smtClean="0"/>
              <a:t>inj</a:t>
            </a:r>
            <a:r>
              <a:rPr lang="fr-FR" altLang="fr-FR" sz="2400" dirty="0" smtClean="0"/>
              <a:t>)</a:t>
            </a:r>
            <a:endParaRPr lang="fr-FR" altLang="fr-FR" sz="2400" dirty="0"/>
          </a:p>
          <a:p>
            <a:pPr>
              <a:lnSpc>
                <a:spcPct val="90000"/>
              </a:lnSpc>
            </a:pPr>
            <a:r>
              <a:rPr lang="fr-FR" altLang="fr-FR" sz="2800" dirty="0"/>
              <a:t>P</a:t>
            </a:r>
            <a:r>
              <a:rPr lang="fr-FR" altLang="fr-FR" sz="2800" dirty="0" smtClean="0"/>
              <a:t>ropriétés </a:t>
            </a:r>
            <a:endParaRPr lang="fr-FR" altLang="fr-FR" sz="2800" dirty="0"/>
          </a:p>
          <a:p>
            <a:pPr lvl="1">
              <a:lnSpc>
                <a:spcPct val="90000"/>
              </a:lnSpc>
            </a:pPr>
            <a:r>
              <a:rPr lang="fr-FR" altLang="fr-FR" sz="2400" dirty="0" smtClean="0"/>
              <a:t>Antalgique</a:t>
            </a:r>
          </a:p>
          <a:p>
            <a:pPr lvl="1">
              <a:lnSpc>
                <a:spcPct val="90000"/>
              </a:lnSpc>
            </a:pPr>
            <a:r>
              <a:rPr lang="fr-FR" altLang="fr-FR" sz="2400" dirty="0" smtClean="0"/>
              <a:t>Anti-inflammatoire </a:t>
            </a:r>
            <a:endParaRPr lang="fr-FR" altLang="fr-FR" sz="2400" dirty="0"/>
          </a:p>
          <a:p>
            <a:pPr lvl="1">
              <a:lnSpc>
                <a:spcPct val="90000"/>
              </a:lnSpc>
            </a:pPr>
            <a:r>
              <a:rPr lang="fr-FR" altLang="fr-FR" sz="2400" dirty="0"/>
              <a:t>Pas d’action </a:t>
            </a:r>
            <a:r>
              <a:rPr lang="fr-FR" altLang="fr-FR" sz="2400" dirty="0" err="1"/>
              <a:t>antiagrégante</a:t>
            </a:r>
            <a:r>
              <a:rPr lang="fr-FR" altLang="fr-FR" sz="2400" dirty="0"/>
              <a:t> plaquettaire </a:t>
            </a:r>
          </a:p>
          <a:p>
            <a:pPr>
              <a:lnSpc>
                <a:spcPct val="90000"/>
              </a:lnSpc>
            </a:pPr>
            <a:r>
              <a:rPr lang="fr-FR" altLang="fr-FR" sz="2800" dirty="0"/>
              <a:t>Meilleure tolérance (?)</a:t>
            </a:r>
          </a:p>
          <a:p>
            <a:pPr lvl="1">
              <a:lnSpc>
                <a:spcPct val="90000"/>
              </a:lnSpc>
            </a:pPr>
            <a:r>
              <a:rPr lang="fr-FR" altLang="fr-FR" sz="2400" dirty="0"/>
              <a:t>Deux à trois fois moins d’ulcères gastriques </a:t>
            </a:r>
          </a:p>
          <a:p>
            <a:pPr lvl="1">
              <a:lnSpc>
                <a:spcPct val="90000"/>
              </a:lnSpc>
            </a:pPr>
            <a:r>
              <a:rPr lang="fr-FR" altLang="fr-FR" sz="2400" dirty="0"/>
              <a:t>À court et moyen terme </a:t>
            </a:r>
          </a:p>
          <a:p>
            <a:pPr>
              <a:lnSpc>
                <a:spcPct val="90000"/>
              </a:lnSpc>
            </a:pPr>
            <a:r>
              <a:rPr lang="fr-FR" altLang="fr-FR" sz="2800" dirty="0"/>
              <a:t>Profil de tolérance identiques aux AINS</a:t>
            </a:r>
          </a:p>
          <a:p>
            <a:pPr>
              <a:lnSpc>
                <a:spcPct val="90000"/>
              </a:lnSpc>
            </a:pPr>
            <a:r>
              <a:rPr lang="fr-FR" altLang="fr-FR" sz="2800" dirty="0"/>
              <a:t>Effets indésirables rénaux </a:t>
            </a:r>
          </a:p>
          <a:p>
            <a:pPr>
              <a:lnSpc>
                <a:spcPct val="90000"/>
              </a:lnSpc>
            </a:pPr>
            <a:endParaRPr lang="fr-FR" altLang="fr-FR" sz="2800" dirty="0"/>
          </a:p>
        </p:txBody>
      </p:sp>
    </p:spTree>
    <p:extLst>
      <p:ext uri="{BB962C8B-B14F-4D97-AF65-F5344CB8AC3E}">
        <p14:creationId xmlns:p14="http://schemas.microsoft.com/office/powerpoint/2010/main" val="109363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algn="ctr"/>
            <a:r>
              <a:rPr lang="fr-FR" altLang="fr-FR" dirty="0" smtClean="0"/>
              <a:t>Produits anti-COX2</a:t>
            </a:r>
            <a:endParaRPr lang="fr-FR" altLang="fr-FR" dirty="0"/>
          </a:p>
        </p:txBody>
      </p:sp>
      <p:graphicFrame>
        <p:nvGraphicFramePr>
          <p:cNvPr id="326708" name="Group 52"/>
          <p:cNvGraphicFramePr>
            <a:graphicFrameLocks noGrp="1"/>
          </p:cNvGraphicFramePr>
          <p:nvPr>
            <p:ph idx="1"/>
            <p:extLst>
              <p:ext uri="{D42A27DB-BD31-4B8C-83A1-F6EECF244321}">
                <p14:modId xmlns:p14="http://schemas.microsoft.com/office/powerpoint/2010/main" val="1032239114"/>
              </p:ext>
            </p:extLst>
          </p:nvPr>
        </p:nvGraphicFramePr>
        <p:xfrm>
          <a:off x="685800" y="1905000"/>
          <a:ext cx="7772400" cy="3576957"/>
        </p:xfrm>
        <a:graphic>
          <a:graphicData uri="http://schemas.openxmlformats.org/drawingml/2006/table">
            <a:tbl>
              <a:tblPr/>
              <a:tblGrid>
                <a:gridCol w="2590800"/>
                <a:gridCol w="2590800"/>
                <a:gridCol w="2590800"/>
              </a:tblGrid>
              <a:tr h="588963">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DCI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smtClean="0">
                          <a:ln>
                            <a:noFill/>
                          </a:ln>
                          <a:solidFill>
                            <a:schemeClr val="tx1"/>
                          </a:solidFill>
                          <a:effectLst/>
                          <a:latin typeface="Arial" charset="0"/>
                        </a:rPr>
                        <a:t>Celecoxib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err="1" smtClean="0">
                          <a:ln>
                            <a:noFill/>
                          </a:ln>
                          <a:solidFill>
                            <a:schemeClr val="tx1"/>
                          </a:solidFill>
                          <a:effectLst/>
                          <a:latin typeface="Arial" charset="0"/>
                        </a:rPr>
                        <a:t>Etoricoxib</a:t>
                      </a:r>
                      <a:endParaRPr kumimoji="0" lang="fr-FR" alt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endParaRPr kumimoji="0" lang="fr-FR" altLang="fr-FR"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err="1" smtClean="0">
                          <a:ln>
                            <a:noFill/>
                          </a:ln>
                          <a:solidFill>
                            <a:schemeClr val="tx1"/>
                          </a:solidFill>
                          <a:effectLst/>
                          <a:latin typeface="Arial" charset="0"/>
                        </a:rPr>
                        <a:t>Celebrex</a:t>
                      </a:r>
                      <a:r>
                        <a:rPr kumimoji="0" lang="en-US" altLang="fr-FR" sz="28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en-US" altLang="fr-FR" sz="2800" b="0" i="0" u="none" strike="noStrike" cap="none" normalizeH="0" baseline="0" dirty="0" err="1" smtClean="0">
                          <a:ln>
                            <a:noFill/>
                          </a:ln>
                          <a:solidFill>
                            <a:schemeClr val="tx1"/>
                          </a:solidFill>
                          <a:effectLst/>
                          <a:latin typeface="Arial" charset="0"/>
                          <a:cs typeface="Arial" charset="0"/>
                        </a:rPr>
                        <a:t>Arcoxia</a:t>
                      </a:r>
                      <a:r>
                        <a:rPr kumimoji="0" lang="en-US" altLang="fr-FR" sz="2800" b="0" i="0" u="none" strike="noStrike" cap="none" normalizeH="0" baseline="0" dirty="0" smtClean="0">
                          <a:ln>
                            <a:noFill/>
                          </a:ln>
                          <a:solidFill>
                            <a:schemeClr val="tx1"/>
                          </a:solidFill>
                          <a:effectLst/>
                          <a:latin typeface="Arial" charset="0"/>
                          <a:cs typeface="Arial" charset="0"/>
                        </a:rPr>
                        <a:t>®</a:t>
                      </a:r>
                      <a:endParaRPr kumimoji="0" lang="en-US" altLang="fr-FR"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400" b="0" i="0" u="none" strike="noStrike" cap="none" normalizeH="0" baseline="0" dirty="0" smtClean="0">
                          <a:ln>
                            <a:noFill/>
                          </a:ln>
                          <a:solidFill>
                            <a:schemeClr val="tx1"/>
                          </a:solidFill>
                          <a:effectLst/>
                          <a:latin typeface="Arial" charset="0"/>
                        </a:rPr>
                        <a:t>Spécificité COX2</a:t>
                      </a:r>
                    </a:p>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1000" b="0" i="0" u="none" strike="noStrike" cap="none" normalizeH="0" baseline="0" dirty="0" smtClean="0">
                          <a:ln>
                            <a:noFill/>
                          </a:ln>
                          <a:solidFill>
                            <a:schemeClr val="tx1"/>
                          </a:solidFill>
                          <a:effectLst/>
                          <a:latin typeface="Arial" charset="0"/>
                        </a:rPr>
                        <a:t>(IC50 COX1/IC50 COX2)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106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T 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1,8-2,1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1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smtClean="0">
                          <a:ln>
                            <a:noFill/>
                          </a:ln>
                          <a:solidFill>
                            <a:schemeClr val="tx1"/>
                          </a:solidFill>
                          <a:effectLst/>
                          <a:latin typeface="Arial" charset="0"/>
                        </a:rPr>
                        <a:t>½ vie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9,1-10,5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22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smtClean="0">
                          <a:ln>
                            <a:noFill/>
                          </a:ln>
                          <a:solidFill>
                            <a:schemeClr val="tx1"/>
                          </a:solidFill>
                          <a:effectLst/>
                          <a:latin typeface="Arial" charset="0"/>
                        </a:rPr>
                        <a:t>voie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buClr>
                          <a:srgbClr val="00FF00"/>
                        </a:buClr>
                        <a:defRPr sz="2800">
                          <a:solidFill>
                            <a:schemeClr val="tx1"/>
                          </a:solidFill>
                          <a:effectLst>
                            <a:outerShdw blurRad="38100" dist="38100" dir="2700000" algn="tl">
                              <a:srgbClr val="000000"/>
                            </a:outerShdw>
                          </a:effectLst>
                          <a:latin typeface="Arial" charset="0"/>
                        </a:defRPr>
                      </a:lvl1pPr>
                      <a:lvl2pPr algn="l">
                        <a:spcBef>
                          <a:spcPct val="20000"/>
                        </a:spcBef>
                        <a:buClr>
                          <a:srgbClr val="FAFD00"/>
                        </a:buClr>
                        <a:defRPr sz="2800">
                          <a:solidFill>
                            <a:schemeClr val="tx1"/>
                          </a:solidFill>
                          <a:effectLst>
                            <a:outerShdw blurRad="38100" dist="38100" dir="2700000" algn="tl">
                              <a:srgbClr val="000000"/>
                            </a:outerShdw>
                          </a:effectLst>
                          <a:latin typeface="Arial" charset="0"/>
                        </a:defRPr>
                      </a:lvl2pPr>
                      <a:lvl3pPr algn="l">
                        <a:spcBef>
                          <a:spcPct val="20000"/>
                        </a:spcBef>
                        <a:buClr>
                          <a:srgbClr val="FF5008"/>
                        </a:buClr>
                        <a:defRPr sz="2800">
                          <a:solidFill>
                            <a:schemeClr val="tx1"/>
                          </a:solidFill>
                          <a:effectLst>
                            <a:outerShdw blurRad="38100" dist="38100" dir="2700000" algn="tl">
                              <a:srgbClr val="000000"/>
                            </a:outerShdw>
                          </a:effectLst>
                          <a:latin typeface="Arial" charset="0"/>
                        </a:defRPr>
                      </a:lvl3pPr>
                      <a:lvl4pPr algn="l">
                        <a:spcBef>
                          <a:spcPct val="20000"/>
                        </a:spcBef>
                        <a:buClr>
                          <a:srgbClr val="8901F3"/>
                        </a:buClr>
                        <a:defRPr sz="2800">
                          <a:solidFill>
                            <a:schemeClr val="tx1"/>
                          </a:solidFill>
                          <a:effectLst>
                            <a:outerShdw blurRad="38100" dist="38100" dir="2700000" algn="tl">
                              <a:srgbClr val="000000"/>
                            </a:outerShdw>
                          </a:effectLst>
                          <a:latin typeface="Arial" charset="0"/>
                        </a:defRPr>
                      </a:lvl4pPr>
                      <a:lvl5pPr algn="l">
                        <a:spcBef>
                          <a:spcPct val="20000"/>
                        </a:spcBef>
                        <a:buClr>
                          <a:srgbClr val="114FFB"/>
                        </a:buClr>
                        <a:defRPr sz="28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rgbClr val="114FFB"/>
                        </a:buClr>
                        <a:defRPr sz="28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FF00"/>
                        </a:buClr>
                        <a:buSzTx/>
                        <a:buFontTx/>
                        <a:buNone/>
                        <a:tabLst/>
                      </a:pPr>
                      <a:r>
                        <a:rPr kumimoji="0" lang="fr-FR" altLang="fr-FR" sz="2800" b="0" i="0" u="none" strike="noStrike" cap="none" normalizeH="0" baseline="0" dirty="0" smtClean="0">
                          <a:ln>
                            <a:noFill/>
                          </a:ln>
                          <a:solidFill>
                            <a:schemeClr val="tx1"/>
                          </a:solidFill>
                          <a:effectLst/>
                          <a:latin typeface="Arial" charset="0"/>
                        </a:rPr>
                        <a:t>orale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r>
            </a:tbl>
          </a:graphicData>
        </a:graphic>
      </p:graphicFrame>
    </p:spTree>
    <p:extLst>
      <p:ext uri="{BB962C8B-B14F-4D97-AF65-F5344CB8AC3E}">
        <p14:creationId xmlns:p14="http://schemas.microsoft.com/office/powerpoint/2010/main" val="2667641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Autres antalgiques mineurs</a:t>
            </a:r>
            <a:endParaRPr lang="fr-FR" dirty="0">
              <a:solidFill>
                <a:schemeClr val="accent6">
                  <a:lumMod val="75000"/>
                </a:schemeClr>
              </a:solidFill>
            </a:endParaRPr>
          </a:p>
        </p:txBody>
      </p:sp>
      <p:sp>
        <p:nvSpPr>
          <p:cNvPr id="3" name="Espace réservé du contenu 2"/>
          <p:cNvSpPr>
            <a:spLocks noGrp="1"/>
          </p:cNvSpPr>
          <p:nvPr>
            <p:ph idx="1"/>
          </p:nvPr>
        </p:nvSpPr>
        <p:spPr/>
        <p:txBody>
          <a:bodyPr/>
          <a:lstStyle/>
          <a:p>
            <a:r>
              <a:rPr lang="fr-FR" dirty="0" err="1" smtClean="0"/>
              <a:t>Fénines</a:t>
            </a:r>
            <a:endParaRPr lang="fr-FR" dirty="0" smtClean="0"/>
          </a:p>
          <a:p>
            <a:endParaRPr lang="fr-FR" dirty="0"/>
          </a:p>
          <a:p>
            <a:r>
              <a:rPr lang="fr-FR" dirty="0" smtClean="0"/>
              <a:t>Néfopam</a:t>
            </a:r>
          </a:p>
          <a:p>
            <a:endParaRPr lang="fr-FR" dirty="0"/>
          </a:p>
          <a:p>
            <a:r>
              <a:rPr lang="fr-FR" dirty="0" smtClean="0"/>
              <a:t>Antispasmodiques: </a:t>
            </a:r>
            <a:r>
              <a:rPr lang="fr-FR" dirty="0" err="1" smtClean="0"/>
              <a:t>musculotropes</a:t>
            </a:r>
            <a:r>
              <a:rPr lang="fr-FR" dirty="0" smtClean="0"/>
              <a:t> ou anticholinergiques</a:t>
            </a:r>
            <a:endParaRPr lang="fr-FR" dirty="0"/>
          </a:p>
        </p:txBody>
      </p:sp>
    </p:spTree>
    <p:extLst>
      <p:ext uri="{BB962C8B-B14F-4D97-AF65-F5344CB8AC3E}">
        <p14:creationId xmlns:p14="http://schemas.microsoft.com/office/powerpoint/2010/main" val="176316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1143000"/>
          </a:xfrm>
        </p:spPr>
        <p:txBody>
          <a:bodyPr/>
          <a:lstStyle/>
          <a:p>
            <a:r>
              <a:rPr lang="fr-FR" altLang="fr-FR" sz="3600" dirty="0" err="1" smtClean="0"/>
              <a:t>Fénines</a:t>
            </a:r>
            <a:endParaRPr lang="fr-FR" altLang="fr-FR" sz="3600" dirty="0"/>
          </a:p>
        </p:txBody>
      </p:sp>
      <p:sp>
        <p:nvSpPr>
          <p:cNvPr id="49155" name="Rectangle 3"/>
          <p:cNvSpPr>
            <a:spLocks noGrp="1" noChangeArrowheads="1"/>
          </p:cNvSpPr>
          <p:nvPr>
            <p:ph type="body" idx="1"/>
          </p:nvPr>
        </p:nvSpPr>
        <p:spPr>
          <a:xfrm>
            <a:off x="179512" y="1752600"/>
            <a:ext cx="8856984" cy="4114800"/>
          </a:xfrm>
        </p:spPr>
        <p:txBody>
          <a:bodyPr>
            <a:normAutofit/>
          </a:bodyPr>
          <a:lstStyle/>
          <a:p>
            <a:pPr>
              <a:lnSpc>
                <a:spcPct val="90000"/>
              </a:lnSpc>
            </a:pPr>
            <a:r>
              <a:rPr lang="fr-FR" altLang="fr-FR" sz="2800" dirty="0" err="1" smtClean="0"/>
              <a:t>Glafénine</a:t>
            </a:r>
            <a:r>
              <a:rPr lang="fr-FR" altLang="fr-FR" sz="2800" dirty="0" smtClean="0"/>
              <a:t> </a:t>
            </a:r>
            <a:r>
              <a:rPr lang="fr-FR" altLang="fr-FR" sz="2800" dirty="0"/>
              <a:t>: </a:t>
            </a:r>
            <a:r>
              <a:rPr lang="fr-FR" altLang="fr-FR" sz="2800" dirty="0" smtClean="0"/>
              <a:t>retirée </a:t>
            </a:r>
            <a:r>
              <a:rPr lang="fr-FR" altLang="fr-FR" sz="2800" dirty="0"/>
              <a:t>en raison du risque de choc </a:t>
            </a:r>
            <a:r>
              <a:rPr lang="fr-FR" altLang="fr-FR" sz="2800" dirty="0" smtClean="0"/>
              <a:t>anaphylactique </a:t>
            </a:r>
            <a:endParaRPr lang="fr-FR" altLang="fr-FR" sz="2800" dirty="0"/>
          </a:p>
          <a:p>
            <a:pPr>
              <a:lnSpc>
                <a:spcPct val="90000"/>
              </a:lnSpc>
            </a:pPr>
            <a:r>
              <a:rPr lang="fr-FR" altLang="fr-FR" sz="2800" dirty="0" err="1"/>
              <a:t>Floctafénine</a:t>
            </a:r>
            <a:r>
              <a:rPr lang="fr-FR" altLang="fr-FR" sz="2800" dirty="0"/>
              <a:t> (</a:t>
            </a:r>
            <a:r>
              <a:rPr lang="fr-FR" altLang="fr-FR" sz="2800" dirty="0" err="1"/>
              <a:t>Idarac</a:t>
            </a:r>
            <a:r>
              <a:rPr lang="fr-FR" altLang="fr-FR" sz="2800" dirty="0">
                <a:cs typeface="Times New Roman" charset="0"/>
              </a:rPr>
              <a:t>®)</a:t>
            </a:r>
          </a:p>
          <a:p>
            <a:pPr>
              <a:lnSpc>
                <a:spcPct val="90000"/>
              </a:lnSpc>
            </a:pPr>
            <a:r>
              <a:rPr lang="fr-FR" altLang="fr-FR" sz="2800" dirty="0">
                <a:cs typeface="Times New Roman" charset="0"/>
              </a:rPr>
              <a:t>Autres propriétés</a:t>
            </a:r>
          </a:p>
          <a:p>
            <a:pPr lvl="1">
              <a:lnSpc>
                <a:spcPct val="90000"/>
              </a:lnSpc>
            </a:pPr>
            <a:r>
              <a:rPr lang="fr-FR" altLang="fr-FR" sz="2400" dirty="0">
                <a:cs typeface="Times New Roman" charset="0"/>
              </a:rPr>
              <a:t>Peu anti-inflammatoire </a:t>
            </a:r>
          </a:p>
          <a:p>
            <a:pPr lvl="1">
              <a:lnSpc>
                <a:spcPct val="90000"/>
              </a:lnSpc>
            </a:pPr>
            <a:r>
              <a:rPr lang="fr-FR" altLang="fr-FR" sz="2400" dirty="0">
                <a:cs typeface="Times New Roman" charset="0"/>
              </a:rPr>
              <a:t>Peu antipyrétique </a:t>
            </a:r>
          </a:p>
          <a:p>
            <a:pPr>
              <a:lnSpc>
                <a:spcPct val="90000"/>
              </a:lnSpc>
            </a:pPr>
            <a:r>
              <a:rPr lang="fr-FR" altLang="fr-FR" sz="2800" dirty="0">
                <a:cs typeface="Times New Roman" charset="0"/>
              </a:rPr>
              <a:t>Voie orale </a:t>
            </a:r>
          </a:p>
          <a:p>
            <a:pPr>
              <a:lnSpc>
                <a:spcPct val="90000"/>
              </a:lnSpc>
            </a:pPr>
            <a:r>
              <a:rPr lang="fr-FR" altLang="fr-FR" sz="2800" dirty="0"/>
              <a:t>Contre-indication </a:t>
            </a:r>
          </a:p>
          <a:p>
            <a:pPr lvl="1">
              <a:lnSpc>
                <a:spcPct val="90000"/>
              </a:lnSpc>
            </a:pPr>
            <a:r>
              <a:rPr lang="fr-FR" altLang="fr-FR" sz="2400" dirty="0"/>
              <a:t>Allergie à la </a:t>
            </a:r>
            <a:r>
              <a:rPr lang="fr-FR" altLang="fr-FR" sz="2400" dirty="0" err="1"/>
              <a:t>glafénine</a:t>
            </a:r>
            <a:r>
              <a:rPr lang="fr-FR" altLang="fr-FR" sz="2400" dirty="0"/>
              <a:t>, </a:t>
            </a:r>
            <a:r>
              <a:rPr lang="fr-FR" altLang="fr-FR" sz="2400" dirty="0" err="1"/>
              <a:t>floctafénine</a:t>
            </a:r>
            <a:r>
              <a:rPr lang="fr-FR" altLang="fr-FR" sz="2400" dirty="0"/>
              <a:t> </a:t>
            </a:r>
          </a:p>
          <a:p>
            <a:pPr>
              <a:lnSpc>
                <a:spcPct val="90000"/>
              </a:lnSpc>
            </a:pPr>
            <a:endParaRPr lang="fr-FR" altLang="fr-FR" sz="2800" dirty="0"/>
          </a:p>
        </p:txBody>
      </p:sp>
    </p:spTree>
    <p:extLst>
      <p:ext uri="{BB962C8B-B14F-4D97-AF65-F5344CB8AC3E}">
        <p14:creationId xmlns:p14="http://schemas.microsoft.com/office/powerpoint/2010/main" val="320578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274638"/>
            <a:ext cx="9108504" cy="1143000"/>
          </a:xfrm>
        </p:spPr>
        <p:txBody>
          <a:bodyPr>
            <a:normAutofit/>
          </a:bodyPr>
          <a:lstStyle/>
          <a:p>
            <a:pPr eaLnBrk="1" hangingPunct="1"/>
            <a:r>
              <a:rPr lang="fr-FR" altLang="fr-FR" sz="4000" dirty="0" smtClean="0"/>
              <a:t>Règles de prescription des médicaments</a:t>
            </a:r>
          </a:p>
        </p:txBody>
      </p:sp>
      <p:sp>
        <p:nvSpPr>
          <p:cNvPr id="72707" name="Rectangle 3"/>
          <p:cNvSpPr>
            <a:spLocks noGrp="1" noChangeArrowheads="1"/>
          </p:cNvSpPr>
          <p:nvPr>
            <p:ph type="body" sz="half" idx="1"/>
          </p:nvPr>
        </p:nvSpPr>
        <p:spPr>
          <a:xfrm>
            <a:off x="0" y="1773238"/>
            <a:ext cx="5436096" cy="4895850"/>
          </a:xfrm>
        </p:spPr>
        <p:txBody>
          <a:bodyPr/>
          <a:lstStyle/>
          <a:p>
            <a:pPr eaLnBrk="1" hangingPunct="1">
              <a:lnSpc>
                <a:spcPct val="90000"/>
              </a:lnSpc>
            </a:pPr>
            <a:r>
              <a:rPr lang="fr-FR" altLang="fr-FR" sz="2800" dirty="0" smtClean="0"/>
              <a:t>ADAPTES A:</a:t>
            </a:r>
          </a:p>
          <a:p>
            <a:pPr eaLnBrk="1" hangingPunct="1">
              <a:lnSpc>
                <a:spcPct val="90000"/>
              </a:lnSpc>
              <a:buFontTx/>
              <a:buNone/>
            </a:pPr>
            <a:r>
              <a:rPr lang="fr-FR" altLang="fr-FR" sz="2800" dirty="0" smtClean="0"/>
              <a:t>   - mécanisme générateur et intensité de la douleur</a:t>
            </a:r>
          </a:p>
          <a:p>
            <a:pPr eaLnBrk="1" hangingPunct="1">
              <a:lnSpc>
                <a:spcPct val="90000"/>
              </a:lnSpc>
              <a:buFontTx/>
              <a:buNone/>
            </a:pPr>
            <a:r>
              <a:rPr lang="fr-FR" altLang="fr-FR" sz="2800" dirty="0" smtClean="0"/>
              <a:t>   - capacités métaboliques du patient</a:t>
            </a:r>
          </a:p>
          <a:p>
            <a:pPr eaLnBrk="1" hangingPunct="1">
              <a:lnSpc>
                <a:spcPct val="90000"/>
              </a:lnSpc>
              <a:buFontTx/>
              <a:buNone/>
            </a:pPr>
            <a:r>
              <a:rPr lang="fr-FR" altLang="fr-FR" sz="2800" dirty="0" smtClean="0"/>
              <a:t>   - respect des contre-indications</a:t>
            </a:r>
          </a:p>
          <a:p>
            <a:pPr eaLnBrk="1" hangingPunct="1">
              <a:lnSpc>
                <a:spcPct val="90000"/>
              </a:lnSpc>
            </a:pPr>
            <a:r>
              <a:rPr lang="fr-FR" altLang="fr-FR" sz="2800" dirty="0" smtClean="0"/>
              <a:t>DE FA</a:t>
            </a:r>
            <a:r>
              <a:rPr lang="en-US" altLang="fr-FR" sz="2800" dirty="0" smtClean="0"/>
              <a:t>ÇON A:</a:t>
            </a:r>
          </a:p>
          <a:p>
            <a:pPr eaLnBrk="1" hangingPunct="1">
              <a:lnSpc>
                <a:spcPct val="90000"/>
              </a:lnSpc>
              <a:buFontTx/>
              <a:buNone/>
            </a:pPr>
            <a:r>
              <a:rPr lang="en-US" altLang="fr-FR" sz="2800" dirty="0" smtClean="0">
                <a:ea typeface="Arial Unicode MS" pitchFamily="34" charset="-128"/>
                <a:cs typeface="Arial Unicode MS" pitchFamily="34" charset="-128"/>
              </a:rPr>
              <a:t>   - </a:t>
            </a:r>
            <a:r>
              <a:rPr lang="en-US" altLang="fr-FR" sz="2800" dirty="0" err="1" smtClean="0">
                <a:ea typeface="Arial Unicode MS" pitchFamily="34" charset="-128"/>
                <a:cs typeface="Arial Unicode MS" pitchFamily="34" charset="-128"/>
              </a:rPr>
              <a:t>soulager</a:t>
            </a:r>
            <a:r>
              <a:rPr lang="en-US" altLang="fr-FR" sz="2800" dirty="0" smtClean="0">
                <a:ea typeface="Arial Unicode MS" pitchFamily="34" charset="-128"/>
                <a:cs typeface="Arial Unicode MS" pitchFamily="34" charset="-128"/>
              </a:rPr>
              <a:t> </a:t>
            </a:r>
            <a:r>
              <a:rPr lang="en-US" altLang="fr-FR" sz="2800" dirty="0" err="1" smtClean="0">
                <a:ea typeface="Arial Unicode MS" pitchFamily="34" charset="-128"/>
                <a:cs typeface="Arial Unicode MS" pitchFamily="34" charset="-128"/>
              </a:rPr>
              <a:t>en</a:t>
            </a:r>
            <a:r>
              <a:rPr lang="en-US" altLang="fr-FR" sz="2800" dirty="0" smtClean="0">
                <a:ea typeface="Arial Unicode MS" pitchFamily="34" charset="-128"/>
                <a:cs typeface="Arial Unicode MS" pitchFamily="34" charset="-128"/>
              </a:rPr>
              <a:t> </a:t>
            </a:r>
            <a:r>
              <a:rPr lang="en-US" altLang="fr-FR" sz="2800" dirty="0" err="1" smtClean="0">
                <a:ea typeface="Arial Unicode MS" pitchFamily="34" charset="-128"/>
                <a:cs typeface="Arial Unicode MS" pitchFamily="34" charset="-128"/>
              </a:rPr>
              <a:t>continu</a:t>
            </a:r>
            <a:endParaRPr lang="en-US" altLang="fr-FR" sz="2800" dirty="0" smtClean="0">
              <a:ea typeface="Arial Unicode MS" pitchFamily="34" charset="-128"/>
              <a:cs typeface="Arial Unicode MS" pitchFamily="34" charset="-128"/>
            </a:endParaRPr>
          </a:p>
          <a:p>
            <a:pPr eaLnBrk="1" hangingPunct="1">
              <a:lnSpc>
                <a:spcPct val="90000"/>
              </a:lnSpc>
              <a:buFontTx/>
              <a:buNone/>
            </a:pPr>
            <a:r>
              <a:rPr lang="en-US" altLang="fr-FR" sz="2800" dirty="0" smtClean="0">
                <a:ea typeface="Arial Unicode MS" pitchFamily="34" charset="-128"/>
                <a:cs typeface="Arial Unicode MS" pitchFamily="34" charset="-128"/>
              </a:rPr>
              <a:t>   - </a:t>
            </a:r>
            <a:r>
              <a:rPr lang="en-US" altLang="fr-FR" sz="2800" dirty="0" err="1" smtClean="0">
                <a:ea typeface="Arial Unicode MS" pitchFamily="34" charset="-128"/>
                <a:cs typeface="Arial Unicode MS" pitchFamily="34" charset="-128"/>
              </a:rPr>
              <a:t>en</a:t>
            </a:r>
            <a:r>
              <a:rPr lang="en-US" altLang="fr-FR" sz="2800" dirty="0" smtClean="0">
                <a:ea typeface="Arial Unicode MS" pitchFamily="34" charset="-128"/>
                <a:cs typeface="Arial Unicode MS" pitchFamily="34" charset="-128"/>
              </a:rPr>
              <a:t> </a:t>
            </a:r>
            <a:r>
              <a:rPr lang="en-US" altLang="fr-FR" sz="2800" dirty="0" err="1" smtClean="0">
                <a:ea typeface="Arial Unicode MS" pitchFamily="34" charset="-128"/>
                <a:cs typeface="Arial Unicode MS" pitchFamily="34" charset="-128"/>
              </a:rPr>
              <a:t>limitant</a:t>
            </a:r>
            <a:r>
              <a:rPr lang="en-US" altLang="fr-FR" sz="2800" dirty="0" smtClean="0">
                <a:ea typeface="Arial Unicode MS" pitchFamily="34" charset="-128"/>
                <a:cs typeface="Arial Unicode MS" pitchFamily="34" charset="-128"/>
              </a:rPr>
              <a:t> au maximum les </a:t>
            </a:r>
            <a:r>
              <a:rPr lang="en-US" altLang="fr-FR" sz="2800" dirty="0" err="1" smtClean="0">
                <a:ea typeface="Arial Unicode MS" pitchFamily="34" charset="-128"/>
                <a:cs typeface="Arial Unicode MS" pitchFamily="34" charset="-128"/>
              </a:rPr>
              <a:t>effets</a:t>
            </a:r>
            <a:r>
              <a:rPr lang="en-US" altLang="fr-FR" sz="2800" dirty="0" smtClean="0">
                <a:ea typeface="Arial Unicode MS" pitchFamily="34" charset="-128"/>
                <a:cs typeface="Arial Unicode MS" pitchFamily="34" charset="-128"/>
              </a:rPr>
              <a:t> </a:t>
            </a:r>
            <a:r>
              <a:rPr lang="en-US" altLang="fr-FR" sz="2800" dirty="0" err="1" smtClean="0">
                <a:ea typeface="Arial Unicode MS" pitchFamily="34" charset="-128"/>
                <a:cs typeface="Arial Unicode MS" pitchFamily="34" charset="-128"/>
              </a:rPr>
              <a:t>secondaires</a:t>
            </a:r>
            <a:endParaRPr lang="en-US" altLang="fr-FR" sz="2800" dirty="0" smtClean="0">
              <a:ea typeface="Arial Unicode MS" pitchFamily="34" charset="-128"/>
              <a:cs typeface="Arial Unicode MS" pitchFamily="34" charset="-128"/>
            </a:endParaRPr>
          </a:p>
        </p:txBody>
      </p:sp>
      <p:pic>
        <p:nvPicPr>
          <p:cNvPr id="72708" name="Picture 4" descr="cib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2565400"/>
            <a:ext cx="3779837" cy="3027363"/>
          </a:xfrm>
          <a:noFill/>
        </p:spPr>
      </p:pic>
    </p:spTree>
    <p:extLst>
      <p:ext uri="{BB962C8B-B14F-4D97-AF65-F5344CB8AC3E}">
        <p14:creationId xmlns:p14="http://schemas.microsoft.com/office/powerpoint/2010/main" val="422702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ltLang="fr-FR"/>
              <a:t>M. ALT</a:t>
            </a:r>
          </a:p>
        </p:txBody>
      </p:sp>
      <p:sp>
        <p:nvSpPr>
          <p:cNvPr id="5" name="Espace réservé du numéro de diapositive 5"/>
          <p:cNvSpPr>
            <a:spLocks noGrp="1"/>
          </p:cNvSpPr>
          <p:nvPr>
            <p:ph type="sldNum" sz="quarter" idx="12"/>
          </p:nvPr>
        </p:nvSpPr>
        <p:spPr/>
        <p:txBody>
          <a:bodyPr/>
          <a:lstStyle/>
          <a:p>
            <a:fld id="{58304B78-51C7-4AE0-B60C-CBD94A87F659}" type="slidenum">
              <a:rPr lang="fr-FR" altLang="fr-FR"/>
              <a:pPr/>
              <a:t>20</a:t>
            </a:fld>
            <a:endParaRPr lang="fr-FR" altLang="fr-FR"/>
          </a:p>
        </p:txBody>
      </p:sp>
      <p:sp>
        <p:nvSpPr>
          <p:cNvPr id="50178" name="Rectangle 2"/>
          <p:cNvSpPr>
            <a:spLocks noGrp="1" noChangeArrowheads="1"/>
          </p:cNvSpPr>
          <p:nvPr>
            <p:ph type="title"/>
          </p:nvPr>
        </p:nvSpPr>
        <p:spPr>
          <a:xfrm>
            <a:off x="685800" y="304800"/>
            <a:ext cx="7772400" cy="1143000"/>
          </a:xfrm>
        </p:spPr>
        <p:txBody>
          <a:bodyPr/>
          <a:lstStyle/>
          <a:p>
            <a:r>
              <a:rPr lang="fr-FR" altLang="fr-FR" sz="3600" dirty="0" smtClean="0"/>
              <a:t>Néfopam</a:t>
            </a:r>
            <a:endParaRPr lang="fr-FR" altLang="fr-FR" sz="3600" dirty="0"/>
          </a:p>
        </p:txBody>
      </p:sp>
      <p:sp>
        <p:nvSpPr>
          <p:cNvPr id="50179" name="Rectangle 3"/>
          <p:cNvSpPr>
            <a:spLocks noGrp="1" noChangeArrowheads="1"/>
          </p:cNvSpPr>
          <p:nvPr>
            <p:ph type="body" idx="1"/>
          </p:nvPr>
        </p:nvSpPr>
        <p:spPr>
          <a:xfrm>
            <a:off x="0" y="1340768"/>
            <a:ext cx="9144000" cy="4907632"/>
          </a:xfrm>
        </p:spPr>
        <p:txBody>
          <a:bodyPr/>
          <a:lstStyle/>
          <a:p>
            <a:pPr>
              <a:lnSpc>
                <a:spcPct val="90000"/>
              </a:lnSpc>
              <a:spcBef>
                <a:spcPct val="50000"/>
              </a:spcBef>
            </a:pPr>
            <a:r>
              <a:rPr lang="fr-FR" altLang="fr-FR" dirty="0" smtClean="0"/>
              <a:t>Action </a:t>
            </a:r>
            <a:r>
              <a:rPr lang="fr-FR" altLang="fr-FR" dirty="0"/>
              <a:t>centrale complexe (dopamine, noradrénaline, sérotonine)</a:t>
            </a:r>
          </a:p>
          <a:p>
            <a:pPr>
              <a:lnSpc>
                <a:spcPct val="90000"/>
              </a:lnSpc>
              <a:spcBef>
                <a:spcPct val="50000"/>
              </a:spcBef>
            </a:pPr>
            <a:r>
              <a:rPr lang="fr-FR" altLang="fr-FR" dirty="0"/>
              <a:t>Voie </a:t>
            </a:r>
            <a:r>
              <a:rPr lang="fr-FR" altLang="fr-FR" dirty="0" smtClean="0"/>
              <a:t>IM </a:t>
            </a:r>
            <a:r>
              <a:rPr lang="fr-FR" altLang="fr-FR" dirty="0"/>
              <a:t>lente / </a:t>
            </a:r>
            <a:r>
              <a:rPr lang="fr-FR" altLang="fr-FR" dirty="0" smtClean="0"/>
              <a:t>IV lente; max 120 mg/j (6 </a:t>
            </a:r>
            <a:r>
              <a:rPr lang="fr-FR" altLang="fr-FR" dirty="0" err="1" smtClean="0"/>
              <a:t>amp</a:t>
            </a:r>
            <a:r>
              <a:rPr lang="fr-FR" altLang="fr-FR" dirty="0" smtClean="0"/>
              <a:t>)</a:t>
            </a:r>
            <a:endParaRPr lang="fr-FR" altLang="fr-FR" dirty="0"/>
          </a:p>
          <a:p>
            <a:pPr>
              <a:lnSpc>
                <a:spcPct val="90000"/>
              </a:lnSpc>
              <a:spcBef>
                <a:spcPct val="50000"/>
              </a:spcBef>
            </a:pPr>
            <a:r>
              <a:rPr lang="fr-FR" altLang="fr-FR" dirty="0"/>
              <a:t>Effets indésirables </a:t>
            </a:r>
          </a:p>
          <a:p>
            <a:pPr lvl="1">
              <a:lnSpc>
                <a:spcPct val="90000"/>
              </a:lnSpc>
            </a:pPr>
            <a:r>
              <a:rPr lang="fr-FR" altLang="fr-FR" sz="2400" dirty="0"/>
              <a:t>Cardiaques (tachycardie, HTA) </a:t>
            </a:r>
          </a:p>
          <a:p>
            <a:pPr lvl="1">
              <a:lnSpc>
                <a:spcPct val="90000"/>
              </a:lnSpc>
            </a:pPr>
            <a:r>
              <a:rPr lang="fr-FR" altLang="fr-FR" sz="2400" dirty="0"/>
              <a:t>Oculaires (glaucome) </a:t>
            </a:r>
          </a:p>
          <a:p>
            <a:pPr lvl="1">
              <a:lnSpc>
                <a:spcPct val="90000"/>
              </a:lnSpc>
            </a:pPr>
            <a:r>
              <a:rPr lang="fr-FR" altLang="fr-FR" sz="2400" dirty="0"/>
              <a:t>Rétention urinaire </a:t>
            </a:r>
          </a:p>
          <a:p>
            <a:pPr lvl="1">
              <a:lnSpc>
                <a:spcPct val="90000"/>
              </a:lnSpc>
            </a:pPr>
            <a:r>
              <a:rPr lang="fr-FR" altLang="fr-FR" sz="2400" dirty="0"/>
              <a:t>SNC : irritabilité </a:t>
            </a:r>
            <a:endParaRPr lang="fr-FR" altLang="fr-FR" sz="2400" dirty="0" smtClean="0"/>
          </a:p>
          <a:p>
            <a:pPr lvl="1">
              <a:lnSpc>
                <a:spcPct val="90000"/>
              </a:lnSpc>
            </a:pPr>
            <a:r>
              <a:rPr lang="fr-FR" altLang="fr-FR" sz="2400" dirty="0" smtClean="0"/>
              <a:t>Sudation +++</a:t>
            </a:r>
            <a:endParaRPr lang="fr-FR" altLang="fr-FR" sz="2400" dirty="0"/>
          </a:p>
          <a:p>
            <a:pPr>
              <a:lnSpc>
                <a:spcPct val="90000"/>
              </a:lnSpc>
            </a:pPr>
            <a:endParaRPr lang="fr-FR" altLang="fr-FR" sz="2800" dirty="0"/>
          </a:p>
        </p:txBody>
      </p:sp>
    </p:spTree>
    <p:extLst>
      <p:ext uri="{BB962C8B-B14F-4D97-AF65-F5344CB8AC3E}">
        <p14:creationId xmlns:p14="http://schemas.microsoft.com/office/powerpoint/2010/main" val="325588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772400" cy="1143000"/>
          </a:xfrm>
        </p:spPr>
        <p:txBody>
          <a:bodyPr/>
          <a:lstStyle/>
          <a:p>
            <a:r>
              <a:rPr lang="fr-FR" altLang="fr-FR" sz="3600" dirty="0" err="1" smtClean="0"/>
              <a:t>Musculotropes</a:t>
            </a:r>
            <a:endParaRPr lang="fr-FR" altLang="fr-FR" sz="3600" dirty="0"/>
          </a:p>
        </p:txBody>
      </p:sp>
      <p:sp>
        <p:nvSpPr>
          <p:cNvPr id="52227" name="Rectangle 3"/>
          <p:cNvSpPr>
            <a:spLocks noGrp="1" noChangeArrowheads="1"/>
          </p:cNvSpPr>
          <p:nvPr>
            <p:ph type="body" idx="1"/>
          </p:nvPr>
        </p:nvSpPr>
        <p:spPr>
          <a:xfrm>
            <a:off x="107504" y="2133600"/>
            <a:ext cx="8928992" cy="4114800"/>
          </a:xfrm>
        </p:spPr>
        <p:txBody>
          <a:bodyPr/>
          <a:lstStyle/>
          <a:p>
            <a:pPr>
              <a:spcBef>
                <a:spcPct val="60000"/>
              </a:spcBef>
            </a:pPr>
            <a:r>
              <a:rPr lang="fr-FR" altLang="fr-FR" dirty="0" smtClean="0"/>
              <a:t>Action </a:t>
            </a:r>
            <a:r>
              <a:rPr lang="fr-FR" altLang="fr-FR" dirty="0"/>
              <a:t>directe sur les fibres musculaires lisses (tube digestif, voies urinaires) </a:t>
            </a:r>
          </a:p>
          <a:p>
            <a:pPr>
              <a:spcBef>
                <a:spcPct val="60000"/>
              </a:spcBef>
            </a:pPr>
            <a:r>
              <a:rPr lang="fr-FR" altLang="fr-FR" dirty="0" err="1"/>
              <a:t>Phloroglucinol</a:t>
            </a:r>
            <a:r>
              <a:rPr lang="fr-FR" altLang="fr-FR" dirty="0"/>
              <a:t> (</a:t>
            </a:r>
            <a:r>
              <a:rPr lang="fr-FR" altLang="fr-FR" dirty="0" err="1"/>
              <a:t>Spasfon</a:t>
            </a:r>
            <a:r>
              <a:rPr lang="fr-FR" altLang="fr-FR" dirty="0">
                <a:cs typeface="Times New Roman" charset="0"/>
              </a:rPr>
              <a:t>®)</a:t>
            </a:r>
            <a:br>
              <a:rPr lang="fr-FR" altLang="fr-FR" dirty="0">
                <a:cs typeface="Times New Roman" charset="0"/>
              </a:rPr>
            </a:br>
            <a:r>
              <a:rPr lang="fr-FR" altLang="fr-FR" dirty="0" err="1">
                <a:cs typeface="Times New Roman" charset="0"/>
              </a:rPr>
              <a:t>Trimébutine</a:t>
            </a:r>
            <a:r>
              <a:rPr lang="fr-FR" altLang="fr-FR" dirty="0">
                <a:cs typeface="Times New Roman" charset="0"/>
              </a:rPr>
              <a:t> (</a:t>
            </a:r>
            <a:r>
              <a:rPr lang="fr-FR" altLang="fr-FR" dirty="0" err="1">
                <a:cs typeface="Times New Roman" charset="0"/>
              </a:rPr>
              <a:t>Débridat</a:t>
            </a:r>
            <a:r>
              <a:rPr lang="fr-FR" altLang="fr-FR" dirty="0">
                <a:cs typeface="Times New Roman" charset="0"/>
              </a:rPr>
              <a:t>®)</a:t>
            </a:r>
          </a:p>
          <a:p>
            <a:pPr>
              <a:spcBef>
                <a:spcPct val="60000"/>
              </a:spcBef>
            </a:pPr>
            <a:r>
              <a:rPr lang="fr-FR" altLang="fr-FR" dirty="0">
                <a:cs typeface="Times New Roman" charset="0"/>
              </a:rPr>
              <a:t>Bonne tolérance </a:t>
            </a:r>
            <a:endParaRPr lang="fr-FR" altLang="fr-FR" dirty="0"/>
          </a:p>
        </p:txBody>
      </p:sp>
    </p:spTree>
    <p:extLst>
      <p:ext uri="{BB962C8B-B14F-4D97-AF65-F5344CB8AC3E}">
        <p14:creationId xmlns:p14="http://schemas.microsoft.com/office/powerpoint/2010/main" val="247837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90000"/>
              </a:lnSpc>
            </a:pPr>
            <a:r>
              <a:rPr lang="fr-FR" altLang="fr-FR" sz="3600" dirty="0" smtClean="0"/>
              <a:t>Anticholinergiques </a:t>
            </a:r>
            <a:endParaRPr lang="fr-FR" altLang="fr-FR" sz="3600" dirty="0"/>
          </a:p>
        </p:txBody>
      </p:sp>
      <p:sp>
        <p:nvSpPr>
          <p:cNvPr id="53251" name="Rectangle 3"/>
          <p:cNvSpPr>
            <a:spLocks noGrp="1" noChangeArrowheads="1"/>
          </p:cNvSpPr>
          <p:nvPr>
            <p:ph type="body" idx="1"/>
          </p:nvPr>
        </p:nvSpPr>
        <p:spPr>
          <a:xfrm>
            <a:off x="35496" y="2132856"/>
            <a:ext cx="9001000" cy="4114800"/>
          </a:xfrm>
        </p:spPr>
        <p:txBody>
          <a:bodyPr/>
          <a:lstStyle/>
          <a:p>
            <a:pPr>
              <a:lnSpc>
                <a:spcPct val="90000"/>
              </a:lnSpc>
              <a:spcBef>
                <a:spcPct val="60000"/>
              </a:spcBef>
            </a:pPr>
            <a:r>
              <a:rPr lang="fr-FR" altLang="fr-FR" sz="2800" dirty="0" err="1" smtClean="0"/>
              <a:t>Antagonisent</a:t>
            </a:r>
            <a:r>
              <a:rPr lang="fr-FR" altLang="fr-FR" sz="2800" dirty="0" smtClean="0"/>
              <a:t> </a:t>
            </a:r>
            <a:r>
              <a:rPr lang="fr-FR" altLang="fr-FR" sz="2800" dirty="0"/>
              <a:t>les effets muscariniques de </a:t>
            </a:r>
            <a:r>
              <a:rPr lang="fr-FR" altLang="fr-FR" sz="2800" dirty="0" smtClean="0"/>
              <a:t>l’</a:t>
            </a:r>
            <a:r>
              <a:rPr lang="fr-FR" altLang="fr-FR" sz="2800" dirty="0" err="1" smtClean="0"/>
              <a:t>ACh</a:t>
            </a:r>
            <a:r>
              <a:rPr lang="fr-FR" altLang="fr-FR" sz="2800" dirty="0" smtClean="0"/>
              <a:t> </a:t>
            </a:r>
            <a:r>
              <a:rPr lang="fr-FR" altLang="fr-FR" sz="2800" dirty="0"/>
              <a:t>(muscles lisses du tube digestif, voies urinaires)  </a:t>
            </a:r>
          </a:p>
          <a:p>
            <a:pPr>
              <a:lnSpc>
                <a:spcPct val="90000"/>
              </a:lnSpc>
              <a:spcBef>
                <a:spcPct val="60000"/>
              </a:spcBef>
            </a:pPr>
            <a:r>
              <a:rPr lang="fr-FR" altLang="fr-FR" sz="2800" dirty="0" err="1"/>
              <a:t>Tiémonium</a:t>
            </a:r>
            <a:r>
              <a:rPr lang="fr-FR" altLang="fr-FR" sz="2800" dirty="0"/>
              <a:t> (Viscéralgine</a:t>
            </a:r>
            <a:r>
              <a:rPr lang="fr-FR" altLang="fr-FR" sz="2800" dirty="0">
                <a:cs typeface="Times New Roman" charset="0"/>
              </a:rPr>
              <a:t>®)</a:t>
            </a:r>
          </a:p>
          <a:p>
            <a:pPr>
              <a:lnSpc>
                <a:spcPct val="90000"/>
              </a:lnSpc>
              <a:spcBef>
                <a:spcPct val="60000"/>
              </a:spcBef>
            </a:pPr>
            <a:r>
              <a:rPr lang="fr-FR" altLang="fr-FR" sz="2800" dirty="0">
                <a:cs typeface="Times New Roman" charset="0"/>
              </a:rPr>
              <a:t>Effets indésirables </a:t>
            </a:r>
            <a:r>
              <a:rPr lang="fr-FR" altLang="fr-FR" sz="2800" dirty="0" err="1">
                <a:cs typeface="Times New Roman" charset="0"/>
              </a:rPr>
              <a:t>atropiniques</a:t>
            </a:r>
            <a:r>
              <a:rPr lang="fr-FR" altLang="fr-FR" sz="2800" dirty="0">
                <a:cs typeface="Times New Roman" charset="0"/>
              </a:rPr>
              <a:t>  </a:t>
            </a:r>
          </a:p>
          <a:p>
            <a:pPr lvl="1">
              <a:lnSpc>
                <a:spcPct val="90000"/>
              </a:lnSpc>
              <a:spcBef>
                <a:spcPct val="0"/>
              </a:spcBef>
            </a:pPr>
            <a:r>
              <a:rPr lang="fr-FR" altLang="fr-FR" sz="2400" dirty="0">
                <a:cs typeface="Times New Roman" charset="0"/>
              </a:rPr>
              <a:t>Sécheresse buccale </a:t>
            </a:r>
          </a:p>
          <a:p>
            <a:pPr lvl="1">
              <a:lnSpc>
                <a:spcPct val="90000"/>
              </a:lnSpc>
              <a:spcBef>
                <a:spcPct val="0"/>
              </a:spcBef>
            </a:pPr>
            <a:r>
              <a:rPr lang="fr-FR" altLang="fr-FR" sz="2400" dirty="0"/>
              <a:t>Constipation </a:t>
            </a:r>
          </a:p>
          <a:p>
            <a:pPr lvl="1">
              <a:lnSpc>
                <a:spcPct val="90000"/>
              </a:lnSpc>
              <a:spcBef>
                <a:spcPct val="0"/>
              </a:spcBef>
            </a:pPr>
            <a:r>
              <a:rPr lang="fr-FR" altLang="fr-FR" sz="2400" dirty="0"/>
              <a:t>Tachycardie </a:t>
            </a:r>
          </a:p>
          <a:p>
            <a:pPr lvl="1">
              <a:lnSpc>
                <a:spcPct val="90000"/>
              </a:lnSpc>
              <a:spcBef>
                <a:spcPct val="0"/>
              </a:spcBef>
            </a:pPr>
            <a:r>
              <a:rPr lang="fr-FR" altLang="fr-FR" sz="2400" dirty="0"/>
              <a:t>Confusion mentale </a:t>
            </a:r>
          </a:p>
        </p:txBody>
      </p:sp>
    </p:spTree>
    <p:extLst>
      <p:ext uri="{BB962C8B-B14F-4D97-AF65-F5344CB8AC3E}">
        <p14:creationId xmlns:p14="http://schemas.microsoft.com/office/powerpoint/2010/main" val="3070226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dirty="0" smtClean="0">
                <a:solidFill>
                  <a:schemeClr val="accent6">
                    <a:lumMod val="75000"/>
                  </a:schemeClr>
                </a:solidFill>
              </a:rPr>
              <a:t>Antalgiques majeurs</a:t>
            </a:r>
            <a:r>
              <a:rPr lang="fr-FR" b="1" dirty="0" smtClean="0"/>
              <a:t>: OPIOÏDES</a:t>
            </a:r>
            <a:endParaRPr lang="fr-FR" b="1" dirty="0"/>
          </a:p>
        </p:txBody>
      </p:sp>
      <p:sp>
        <p:nvSpPr>
          <p:cNvPr id="3" name="Espace réservé du contenu 2"/>
          <p:cNvSpPr>
            <a:spLocks noGrp="1"/>
          </p:cNvSpPr>
          <p:nvPr>
            <p:ph idx="1"/>
          </p:nvPr>
        </p:nvSpPr>
        <p:spPr>
          <a:xfrm>
            <a:off x="107504" y="1600200"/>
            <a:ext cx="9001000" cy="4525963"/>
          </a:xfrm>
        </p:spPr>
        <p:txBody>
          <a:bodyPr/>
          <a:lstStyle/>
          <a:p>
            <a:r>
              <a:rPr lang="fr-FR" dirty="0" smtClean="0"/>
              <a:t>Deux catégories d’après l’OMS: faibles (tramadol, codéine, </a:t>
            </a:r>
            <a:r>
              <a:rPr lang="fr-FR" dirty="0" err="1" smtClean="0"/>
              <a:t>tapentadol</a:t>
            </a:r>
            <a:r>
              <a:rPr lang="fr-FR" dirty="0" smtClean="0"/>
              <a:t>) et forts (morphine, oxycodone, </a:t>
            </a:r>
            <a:r>
              <a:rPr lang="fr-FR" dirty="0" err="1" smtClean="0"/>
              <a:t>sophidone</a:t>
            </a:r>
            <a:r>
              <a:rPr lang="fr-FR" dirty="0" smtClean="0"/>
              <a:t>, fentanyl)</a:t>
            </a:r>
          </a:p>
          <a:p>
            <a:r>
              <a:rPr lang="fr-FR" dirty="0" smtClean="0"/>
              <a:t>Agonistes µ préférentiels, agonistes partiels, agonistes-antagonistes, antagonistes</a:t>
            </a:r>
          </a:p>
          <a:p>
            <a:r>
              <a:rPr lang="fr-FR" dirty="0" smtClean="0"/>
              <a:t>La méthadone n’a une AMM que pour la substitution des héroïnomanes et en SP</a:t>
            </a:r>
            <a:endParaRPr lang="fr-FR" dirty="0"/>
          </a:p>
        </p:txBody>
      </p:sp>
    </p:spTree>
    <p:extLst>
      <p:ext uri="{BB962C8B-B14F-4D97-AF65-F5344CB8AC3E}">
        <p14:creationId xmlns:p14="http://schemas.microsoft.com/office/powerpoint/2010/main" val="220585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FR" altLang="fr-FR" smtClean="0"/>
              <a:t>Où agissent les opioïdes?</a:t>
            </a:r>
          </a:p>
        </p:txBody>
      </p:sp>
      <p:sp>
        <p:nvSpPr>
          <p:cNvPr id="9219" name="Espace réservé du contenu 3"/>
          <p:cNvSpPr>
            <a:spLocks noGrp="1"/>
          </p:cNvSpPr>
          <p:nvPr>
            <p:ph idx="1"/>
          </p:nvPr>
        </p:nvSpPr>
        <p:spPr>
          <a:xfrm>
            <a:off x="0" y="1600200"/>
            <a:ext cx="9144000" cy="5257800"/>
          </a:xfrm>
        </p:spPr>
        <p:txBody>
          <a:bodyPr>
            <a:normAutofit lnSpcReduction="10000"/>
          </a:bodyPr>
          <a:lstStyle/>
          <a:p>
            <a:r>
              <a:rPr lang="fr-FR" altLang="fr-FR" sz="2800" smtClean="0"/>
              <a:t>Sur des récepteurs métabotropiques</a:t>
            </a:r>
          </a:p>
          <a:p>
            <a:r>
              <a:rPr lang="fr-FR" altLang="fr-FR" sz="2800" smtClean="0"/>
              <a:t>Trois variétés: µ, </a:t>
            </a:r>
            <a:r>
              <a:rPr lang="el-GR" altLang="fr-FR" sz="2800" smtClean="0"/>
              <a:t>δ</a:t>
            </a:r>
            <a:r>
              <a:rPr lang="fr-FR" altLang="fr-FR" sz="2800" smtClean="0"/>
              <a:t>, </a:t>
            </a:r>
            <a:r>
              <a:rPr lang="el-GR" altLang="fr-FR" sz="2800" smtClean="0"/>
              <a:t>κ</a:t>
            </a:r>
            <a:r>
              <a:rPr lang="fr-FR" altLang="fr-FR" sz="2800" smtClean="0"/>
              <a:t>, + polymorphisme</a:t>
            </a:r>
          </a:p>
          <a:p>
            <a:r>
              <a:rPr lang="fr-FR" altLang="fr-FR" sz="2800" smtClean="0"/>
              <a:t>Distribués dans tout l’organisme, en particulier le long des voies nociceptives</a:t>
            </a:r>
          </a:p>
          <a:p>
            <a:r>
              <a:rPr lang="fr-FR" altLang="fr-FR" sz="2800" smtClean="0"/>
              <a:t>Face à un récepteur, un opioïde a:</a:t>
            </a:r>
          </a:p>
          <a:p>
            <a:pPr>
              <a:buFontTx/>
              <a:buChar char="-"/>
            </a:pPr>
            <a:r>
              <a:rPr lang="fr-FR" altLang="fr-FR" sz="2800" smtClean="0"/>
              <a:t>une « force » de fixation = </a:t>
            </a:r>
            <a:r>
              <a:rPr lang="fr-FR" altLang="fr-FR" sz="2800" b="1" smtClean="0"/>
              <a:t>affinité</a:t>
            </a:r>
            <a:r>
              <a:rPr lang="fr-FR" altLang="fr-FR" sz="2800" smtClean="0"/>
              <a:t> → durée d’action</a:t>
            </a:r>
          </a:p>
          <a:p>
            <a:pPr>
              <a:buFontTx/>
              <a:buChar char="-"/>
            </a:pPr>
            <a:r>
              <a:rPr lang="fr-FR" altLang="fr-FR" sz="2800" smtClean="0"/>
              <a:t>une capacité à mobiliser les messagers intracellulaires = </a:t>
            </a:r>
            <a:r>
              <a:rPr lang="fr-FR" altLang="fr-FR" sz="2800" b="1" smtClean="0"/>
              <a:t>efficacité intrinsèque</a:t>
            </a:r>
            <a:r>
              <a:rPr lang="fr-FR" altLang="fr-FR" sz="2800" smtClean="0"/>
              <a:t>. La puissance (face à un mécanisme donné de douleur) est l’efficacité rapportée à l’unité pondérale</a:t>
            </a:r>
          </a:p>
          <a:p>
            <a:pPr>
              <a:buFont typeface="Wingdings" pitchFamily="2" charset="2"/>
              <a:buNone/>
            </a:pPr>
            <a:r>
              <a:rPr lang="fr-FR" altLang="fr-FR" sz="2800" smtClean="0"/>
              <a:t> </a:t>
            </a:r>
          </a:p>
        </p:txBody>
      </p:sp>
    </p:spTree>
    <p:extLst>
      <p:ext uri="{BB962C8B-B14F-4D97-AF65-F5344CB8AC3E}">
        <p14:creationId xmlns:p14="http://schemas.microsoft.com/office/powerpoint/2010/main" val="173961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fr-FR" altLang="fr-FR" smtClean="0"/>
              <a:t>Mécanismes de l’analgésie</a:t>
            </a:r>
          </a:p>
        </p:txBody>
      </p:sp>
      <p:sp>
        <p:nvSpPr>
          <p:cNvPr id="39939" name="Espace réservé du contenu 2"/>
          <p:cNvSpPr>
            <a:spLocks noGrp="1"/>
          </p:cNvSpPr>
          <p:nvPr>
            <p:ph sz="half" idx="1"/>
          </p:nvPr>
        </p:nvSpPr>
        <p:spPr>
          <a:xfrm>
            <a:off x="0" y="1600200"/>
            <a:ext cx="4787900" cy="4525963"/>
          </a:xfrm>
        </p:spPr>
        <p:txBody>
          <a:bodyPr/>
          <a:lstStyle/>
          <a:p>
            <a:r>
              <a:rPr lang="fr-FR" altLang="fr-FR" sz="2000" smtClean="0"/>
              <a:t>En </a:t>
            </a:r>
            <a:r>
              <a:rPr lang="fr-FR" altLang="fr-FR" sz="2000" b="1" smtClean="0"/>
              <a:t>supraspinal</a:t>
            </a:r>
            <a:r>
              <a:rPr lang="fr-FR" altLang="fr-FR" sz="2000" smtClean="0"/>
              <a:t>: selon la dose, inhibition des CIDN ou activation des contrôles inhibiteurs descendants (via les cellules « ON » et « OFF » du TC)</a:t>
            </a:r>
          </a:p>
          <a:p>
            <a:endParaRPr lang="fr-FR" altLang="fr-FR" sz="2000" smtClean="0"/>
          </a:p>
          <a:p>
            <a:r>
              <a:rPr lang="fr-FR" altLang="fr-FR" sz="2000" smtClean="0"/>
              <a:t>En </a:t>
            </a:r>
            <a:r>
              <a:rPr lang="fr-FR" altLang="fr-FR" sz="2000" b="1" smtClean="0"/>
              <a:t>spinal</a:t>
            </a:r>
            <a:r>
              <a:rPr lang="fr-FR" altLang="fr-FR" sz="2000" smtClean="0"/>
              <a:t>: dépression de l’activité évoquée des neurones nociceptifs spinaux par la stimulation nociceptive (fibres C et A</a:t>
            </a:r>
            <a:r>
              <a:rPr lang="el-GR" altLang="fr-FR" sz="2000" smtClean="0"/>
              <a:t>δ</a:t>
            </a:r>
            <a:r>
              <a:rPr lang="fr-FR" altLang="fr-FR" sz="2000" smtClean="0"/>
              <a:t>)</a:t>
            </a:r>
          </a:p>
          <a:p>
            <a:endParaRPr lang="fr-FR" altLang="fr-FR" sz="2000" smtClean="0"/>
          </a:p>
          <a:p>
            <a:r>
              <a:rPr lang="fr-FR" altLang="fr-FR" sz="2000" smtClean="0"/>
              <a:t>En </a:t>
            </a:r>
            <a:r>
              <a:rPr lang="fr-FR" altLang="fr-FR" sz="2000" b="1" smtClean="0"/>
              <a:t>périphérie</a:t>
            </a:r>
            <a:r>
              <a:rPr lang="fr-FR" altLang="fr-FR" sz="2000" smtClean="0"/>
              <a:t>: atténuation de l’activité spontanée et provoquée des nocicepteurs sensibilisés</a:t>
            </a:r>
          </a:p>
        </p:txBody>
      </p:sp>
      <p:pic>
        <p:nvPicPr>
          <p:cNvPr id="39940" name="Picture 2" descr="N:\PHOTOS MEDICALES\TRAITEMENTS\Effets morphine sur WD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2349500"/>
            <a:ext cx="3814763" cy="2879725"/>
          </a:xfrm>
          <a:noFill/>
        </p:spPr>
      </p:pic>
      <p:cxnSp>
        <p:nvCxnSpPr>
          <p:cNvPr id="8" name="Connecteur droit avec flèche 7"/>
          <p:cNvCxnSpPr/>
          <p:nvPr/>
        </p:nvCxnSpPr>
        <p:spPr>
          <a:xfrm>
            <a:off x="4211638" y="3644900"/>
            <a:ext cx="7921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468313" y="260350"/>
            <a:ext cx="8229600" cy="1143000"/>
          </a:xfrm>
        </p:spPr>
        <p:txBody>
          <a:bodyPr/>
          <a:lstStyle/>
          <a:p>
            <a:r>
              <a:rPr lang="fr-FR" altLang="fr-FR" smtClean="0"/>
              <a:t>Tolérance</a:t>
            </a:r>
          </a:p>
        </p:txBody>
      </p:sp>
      <p:sp>
        <p:nvSpPr>
          <p:cNvPr id="47107" name="Espace réservé du contenu 2"/>
          <p:cNvSpPr>
            <a:spLocks noGrp="1"/>
          </p:cNvSpPr>
          <p:nvPr>
            <p:ph sz="half" idx="1"/>
          </p:nvPr>
        </p:nvSpPr>
        <p:spPr>
          <a:xfrm>
            <a:off x="0" y="1600200"/>
            <a:ext cx="4572000" cy="1828800"/>
          </a:xfrm>
          <a:ln>
            <a:solidFill>
              <a:srgbClr val="FF0000"/>
            </a:solidFill>
            <a:miter lim="800000"/>
            <a:headEnd/>
            <a:tailEnd/>
          </a:ln>
        </p:spPr>
        <p:txBody>
          <a:bodyPr/>
          <a:lstStyle/>
          <a:p>
            <a:r>
              <a:rPr lang="fr-FR" altLang="fr-FR" sz="2000" smtClean="0"/>
              <a:t>Nécessité, avec le temps, d’</a:t>
            </a:r>
            <a:r>
              <a:rPr lang="fr-FR" altLang="fr-FR" sz="2000" b="1" smtClean="0"/>
              <a:t>augmenter la posologie </a:t>
            </a:r>
            <a:r>
              <a:rPr lang="fr-FR" altLang="fr-FR" sz="2000" smtClean="0"/>
              <a:t>de l’agoniste pour maintenir le même degré d’analgésie</a:t>
            </a:r>
          </a:p>
          <a:p>
            <a:r>
              <a:rPr lang="fr-FR" altLang="fr-FR" sz="2000" smtClean="0"/>
              <a:t>Tous les effets (sauf la constipation) sont sujets à tolérance</a:t>
            </a:r>
          </a:p>
        </p:txBody>
      </p:sp>
      <p:sp>
        <p:nvSpPr>
          <p:cNvPr id="47108" name="Espace réservé du contenu 3"/>
          <p:cNvSpPr>
            <a:spLocks noGrp="1"/>
          </p:cNvSpPr>
          <p:nvPr>
            <p:ph sz="half" idx="2"/>
          </p:nvPr>
        </p:nvSpPr>
        <p:spPr>
          <a:xfrm>
            <a:off x="4648200" y="1600200"/>
            <a:ext cx="4495800" cy="1828800"/>
          </a:xfrm>
          <a:ln>
            <a:solidFill>
              <a:srgbClr val="FF0000"/>
            </a:solidFill>
            <a:miter lim="800000"/>
            <a:headEnd/>
            <a:tailEnd/>
          </a:ln>
        </p:spPr>
        <p:txBody>
          <a:bodyPr/>
          <a:lstStyle/>
          <a:p>
            <a:r>
              <a:rPr lang="fr-FR" altLang="fr-FR" sz="2000" smtClean="0"/>
              <a:t>Elle relève aussi de la </a:t>
            </a:r>
            <a:r>
              <a:rPr lang="fr-FR" altLang="fr-FR" sz="2000" b="1" smtClean="0"/>
              <a:t>plasticité</a:t>
            </a:r>
          </a:p>
          <a:p>
            <a:r>
              <a:rPr lang="fr-FR" altLang="fr-FR" sz="2000" smtClean="0"/>
              <a:t>Diminution de la synthèse des </a:t>
            </a:r>
            <a:r>
              <a:rPr lang="fr-FR" altLang="fr-FR" sz="2000" b="1" smtClean="0"/>
              <a:t>opioïdes</a:t>
            </a:r>
            <a:r>
              <a:rPr lang="fr-FR" altLang="fr-FR" sz="2000" smtClean="0"/>
              <a:t> endogènes</a:t>
            </a:r>
          </a:p>
          <a:p>
            <a:r>
              <a:rPr lang="fr-FR" altLang="fr-FR" sz="2000" smtClean="0"/>
              <a:t>Augmentation des </a:t>
            </a:r>
            <a:r>
              <a:rPr lang="fr-FR" altLang="fr-FR" sz="2000" b="1" smtClean="0"/>
              <a:t>anti-opioïdes</a:t>
            </a:r>
            <a:r>
              <a:rPr lang="fr-FR" altLang="fr-FR" sz="2000" smtClean="0"/>
              <a:t> et de leurs récepteurs </a:t>
            </a:r>
          </a:p>
        </p:txBody>
      </p:sp>
      <p:sp>
        <p:nvSpPr>
          <p:cNvPr id="5" name="Espace réservé du contenu 2"/>
          <p:cNvSpPr txBox="1">
            <a:spLocks/>
          </p:cNvSpPr>
          <p:nvPr/>
        </p:nvSpPr>
        <p:spPr bwMode="auto">
          <a:xfrm>
            <a:off x="0" y="3644900"/>
            <a:ext cx="4603750" cy="2376488"/>
          </a:xfrm>
          <a:prstGeom prst="rect">
            <a:avLst/>
          </a:prstGeom>
          <a:noFill/>
          <a:ln w="9525">
            <a:solidFill>
              <a:srgbClr val="FF0000"/>
            </a:solidFill>
            <a:miter lim="800000"/>
            <a:headEnd/>
            <a:tailEnd/>
          </a:ln>
        </p:spPr>
        <p:txBody>
          <a:bodyPr/>
          <a:lstStyle/>
          <a:p>
            <a:pPr marL="342900" indent="-342900" eaLnBrk="0" hangingPunct="0">
              <a:spcBef>
                <a:spcPct val="20000"/>
              </a:spcBef>
              <a:buFont typeface="Arial" charset="0"/>
              <a:buChar char="•"/>
              <a:defRPr/>
            </a:pPr>
            <a:r>
              <a:rPr lang="fr-FR" sz="2000" dirty="0">
                <a:latin typeface="+mn-lt"/>
              </a:rPr>
              <a:t>Elle relève de </a:t>
            </a:r>
            <a:r>
              <a:rPr lang="fr-FR" sz="2000" b="1" dirty="0">
                <a:latin typeface="+mn-lt"/>
              </a:rPr>
              <a:t>mécanismes adaptatifs du neurone porteur de récepteurs</a:t>
            </a:r>
            <a:r>
              <a:rPr lang="fr-FR" sz="2000" dirty="0">
                <a:latin typeface="+mn-lt"/>
              </a:rPr>
              <a:t>: sur le récepteur opioïde (nombre et fonctionnalité), et sur d’ autres récepteurs (NMDA)</a:t>
            </a:r>
          </a:p>
          <a:p>
            <a:pPr marL="342900" indent="-342900" eaLnBrk="0" hangingPunct="0">
              <a:spcBef>
                <a:spcPct val="20000"/>
              </a:spcBef>
              <a:buFont typeface="Arial" charset="0"/>
              <a:buChar char="•"/>
              <a:defRPr/>
            </a:pPr>
            <a:r>
              <a:rPr lang="fr-FR" sz="2000" dirty="0">
                <a:latin typeface="+mn-lt"/>
              </a:rPr>
              <a:t>Compensation des effets aigus induits par l’agoniste</a:t>
            </a:r>
          </a:p>
        </p:txBody>
      </p:sp>
      <p:sp>
        <p:nvSpPr>
          <p:cNvPr id="6" name="Espace réservé du contenu 3"/>
          <p:cNvSpPr txBox="1">
            <a:spLocks/>
          </p:cNvSpPr>
          <p:nvPr/>
        </p:nvSpPr>
        <p:spPr bwMode="auto">
          <a:xfrm>
            <a:off x="4648200" y="3644900"/>
            <a:ext cx="4495800" cy="2376488"/>
          </a:xfrm>
          <a:prstGeom prst="rect">
            <a:avLst/>
          </a:prstGeom>
          <a:noFill/>
          <a:ln w="9525">
            <a:solidFill>
              <a:srgbClr val="FF0000"/>
            </a:solidFill>
            <a:miter lim="800000"/>
            <a:headEnd/>
            <a:tailEnd/>
          </a:ln>
        </p:spPr>
        <p:txBody>
          <a:bodyPr/>
          <a:lstStyle/>
          <a:p>
            <a:pPr marL="342900" indent="-342900" eaLnBrk="0" hangingPunct="0">
              <a:spcBef>
                <a:spcPct val="20000"/>
              </a:spcBef>
              <a:buFont typeface="Arial" charset="0"/>
              <a:buChar char="•"/>
              <a:defRPr/>
            </a:pPr>
            <a:r>
              <a:rPr lang="fr-FR" sz="2000" dirty="0">
                <a:latin typeface="+mn-lt"/>
              </a:rPr>
              <a:t>Corollaires: </a:t>
            </a:r>
          </a:p>
          <a:p>
            <a:pPr marL="342900" indent="-342900" eaLnBrk="0" hangingPunct="0">
              <a:spcBef>
                <a:spcPct val="20000"/>
              </a:spcBef>
              <a:buFontTx/>
              <a:buChar char="-"/>
              <a:defRPr/>
            </a:pPr>
            <a:r>
              <a:rPr lang="fr-FR" sz="2000" b="1" dirty="0">
                <a:latin typeface="+mn-lt"/>
              </a:rPr>
              <a:t>sevrage</a:t>
            </a:r>
            <a:r>
              <a:rPr lang="fr-FR" sz="2000" dirty="0">
                <a:latin typeface="+mn-lt"/>
              </a:rPr>
              <a:t>: pharmacologie « inverse » de celle des opioïdes</a:t>
            </a:r>
          </a:p>
          <a:p>
            <a:pPr marL="342900" indent="-342900" eaLnBrk="0" hangingPunct="0">
              <a:spcBef>
                <a:spcPct val="20000"/>
              </a:spcBef>
              <a:buFontTx/>
              <a:buChar char="-"/>
              <a:defRPr/>
            </a:pPr>
            <a:r>
              <a:rPr lang="fr-FR" sz="2000" dirty="0">
                <a:latin typeface="+mn-lt"/>
              </a:rPr>
              <a:t>plus grande sensibilité à la </a:t>
            </a:r>
            <a:r>
              <a:rPr lang="fr-FR" sz="2000" b="1" dirty="0">
                <a:latin typeface="+mn-lt"/>
              </a:rPr>
              <a:t>naloxone</a:t>
            </a:r>
            <a:r>
              <a:rPr lang="fr-FR" sz="2000" dirty="0">
                <a:latin typeface="+mn-lt"/>
              </a:rPr>
              <a:t> du patient sous opioïdes au long cours que lors de l’administration aigüe</a:t>
            </a:r>
          </a:p>
        </p:txBody>
      </p:sp>
      <p:sp>
        <p:nvSpPr>
          <p:cNvPr id="47111" name="ZoneTexte 6"/>
          <p:cNvSpPr txBox="1">
            <a:spLocks noChangeArrowheads="1"/>
          </p:cNvSpPr>
          <p:nvPr/>
        </p:nvSpPr>
        <p:spPr bwMode="auto">
          <a:xfrm>
            <a:off x="2555875" y="6237288"/>
            <a:ext cx="4287838"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Elle peut apparaître en quelques heures</a:t>
            </a:r>
          </a:p>
        </p:txBody>
      </p:sp>
    </p:spTree>
    <p:extLst>
      <p:ext uri="{BB962C8B-B14F-4D97-AF65-F5344CB8AC3E}">
        <p14:creationId xmlns:p14="http://schemas.microsoft.com/office/powerpoint/2010/main" val="143775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FR" altLang="fr-FR" smtClean="0"/>
              <a:t>Hyperalgésie</a:t>
            </a:r>
          </a:p>
        </p:txBody>
      </p:sp>
      <p:sp>
        <p:nvSpPr>
          <p:cNvPr id="48131" name="Espace réservé du contenu 2"/>
          <p:cNvSpPr>
            <a:spLocks noGrp="1"/>
          </p:cNvSpPr>
          <p:nvPr>
            <p:ph sz="half" idx="1"/>
          </p:nvPr>
        </p:nvSpPr>
        <p:spPr>
          <a:xfrm>
            <a:off x="0" y="1600200"/>
            <a:ext cx="4716463" cy="4525963"/>
          </a:xfrm>
        </p:spPr>
        <p:txBody>
          <a:bodyPr/>
          <a:lstStyle/>
          <a:p>
            <a:r>
              <a:rPr lang="fr-FR" altLang="fr-FR" sz="2400" smtClean="0"/>
              <a:t>L’activation chronique des récepteurs par les agonistes induit une désensibilisation, mais facilite aussi l’excitabilité neuronale par action sur les récepteurs au glutamate; le blocage NMDA atténue et réverse ce phénomène</a:t>
            </a:r>
          </a:p>
          <a:p>
            <a:r>
              <a:rPr lang="fr-FR" altLang="fr-FR" sz="2400" smtClean="0"/>
              <a:t>La morphine a de surcroît un métabolite pronociceptif (M3G) </a:t>
            </a:r>
          </a:p>
        </p:txBody>
      </p:sp>
      <p:pic>
        <p:nvPicPr>
          <p:cNvPr id="4813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22425"/>
            <a:ext cx="4495800" cy="4481513"/>
          </a:xfrm>
          <a:noFill/>
        </p:spPr>
      </p:pic>
    </p:spTree>
    <p:extLst>
      <p:ext uri="{BB962C8B-B14F-4D97-AF65-F5344CB8AC3E}">
        <p14:creationId xmlns:p14="http://schemas.microsoft.com/office/powerpoint/2010/main" val="282560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0"/>
            <a:ext cx="8229600" cy="1143000"/>
          </a:xfrm>
        </p:spPr>
        <p:txBody>
          <a:bodyPr>
            <a:normAutofit fontScale="90000"/>
          </a:bodyPr>
          <a:lstStyle/>
          <a:p>
            <a:pPr>
              <a:defRPr/>
            </a:pPr>
            <a:r>
              <a:rPr lang="fr-FR" dirty="0" smtClean="0"/>
              <a:t>Analgésie - Hyperalgésie - Tolérance</a:t>
            </a:r>
            <a:endParaRPr lang="fr-FR" dirty="0"/>
          </a:p>
        </p:txBody>
      </p:sp>
      <p:pic>
        <p:nvPicPr>
          <p:cNvPr id="49155" name="Espace réservé du contenu 4" descr="Halgésie en aig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03800" y="1628775"/>
            <a:ext cx="4038600" cy="2559050"/>
          </a:xfrm>
        </p:spPr>
      </p:pic>
      <p:pic>
        <p:nvPicPr>
          <p:cNvPr id="49156" name="Espace réservé du contenu 4" descr="Tolérance vs Halgésie"/>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268413"/>
            <a:ext cx="2979737" cy="2771775"/>
          </a:xfrm>
        </p:spPr>
      </p:pic>
      <p:sp>
        <p:nvSpPr>
          <p:cNvPr id="49157" name="ZoneTexte 6"/>
          <p:cNvSpPr txBox="1">
            <a:spLocks noChangeArrowheads="1"/>
          </p:cNvSpPr>
          <p:nvPr/>
        </p:nvSpPr>
        <p:spPr bwMode="auto">
          <a:xfrm>
            <a:off x="5148263" y="4365625"/>
            <a:ext cx="3887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a:latin typeface="Arial" charset="0"/>
              </a:rPr>
              <a:t>L’analgésie face à un test nociceptif est plus prononcée avec le fentanyl que celle obtenue avec la morphine chez un individu vierge d’opioïdes préalables. Mais l’administration de fentanyl est suivie d’un rebond d’hyperalgésie qui rend la morphine moins active. L’administration de kétamine en même temps (trait bleu) que la morphine restaure l’efficacité de cette dernière</a:t>
            </a:r>
          </a:p>
        </p:txBody>
      </p:sp>
      <p:sp>
        <p:nvSpPr>
          <p:cNvPr id="49158" name="ZoneTexte 7"/>
          <p:cNvSpPr txBox="1">
            <a:spLocks noChangeArrowheads="1"/>
          </p:cNvSpPr>
          <p:nvPr/>
        </p:nvSpPr>
        <p:spPr bwMode="auto">
          <a:xfrm>
            <a:off x="179388" y="4437063"/>
            <a:ext cx="41846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a:latin typeface="Arial" charset="0"/>
              </a:rPr>
              <a:t>La courbe dose-réponse (dose d’opioïde, réponse antalgique) observée dans les conditions normales (N) est décalée à droite lors de la tolérance (T), et décalée vers le bas et un peu à droite dans l’hyperalgésie (H) aux opioïdes.</a:t>
            </a:r>
          </a:p>
        </p:txBody>
      </p:sp>
    </p:spTree>
    <p:extLst>
      <p:ext uri="{BB962C8B-B14F-4D97-AF65-F5344CB8AC3E}">
        <p14:creationId xmlns:p14="http://schemas.microsoft.com/office/powerpoint/2010/main" val="263625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fr-FR" altLang="fr-FR" dirty="0" smtClean="0">
                <a:solidFill>
                  <a:srgbClr val="FF0000"/>
                </a:solidFill>
              </a:rPr>
              <a:t>Règle d’or: éviter les « mélanges »</a:t>
            </a:r>
          </a:p>
        </p:txBody>
      </p:sp>
      <p:sp>
        <p:nvSpPr>
          <p:cNvPr id="68611" name="Rectangle 3"/>
          <p:cNvSpPr>
            <a:spLocks noGrp="1" noChangeArrowheads="1"/>
          </p:cNvSpPr>
          <p:nvPr>
            <p:ph type="body" idx="1"/>
          </p:nvPr>
        </p:nvSpPr>
        <p:spPr/>
        <p:txBody>
          <a:bodyPr>
            <a:normAutofit/>
          </a:bodyPr>
          <a:lstStyle/>
          <a:p>
            <a:pPr eaLnBrk="1" hangingPunct="1"/>
            <a:r>
              <a:rPr lang="fr-FR" altLang="fr-FR" dirty="0" smtClean="0"/>
              <a:t>Opioïde faible + opioïde fort</a:t>
            </a:r>
          </a:p>
          <a:p>
            <a:pPr eaLnBrk="1" hangingPunct="1"/>
            <a:r>
              <a:rPr lang="fr-FR" altLang="fr-FR" dirty="0" smtClean="0"/>
              <a:t>Agoniste entier + agoniste partiel</a:t>
            </a:r>
          </a:p>
          <a:p>
            <a:pPr eaLnBrk="1" hangingPunct="1"/>
            <a:r>
              <a:rPr lang="fr-FR" altLang="fr-FR" dirty="0" smtClean="0"/>
              <a:t>Agoniste + agoniste/antagoniste</a:t>
            </a:r>
          </a:p>
          <a:p>
            <a:pPr eaLnBrk="1" hangingPunct="1"/>
            <a:r>
              <a:rPr lang="fr-FR" altLang="fr-FR" dirty="0" smtClean="0"/>
              <a:t>L’association opioïde + antagoniste par voie orale est utilisée dans la constipation</a:t>
            </a:r>
          </a:p>
          <a:p>
            <a:pPr eaLnBrk="1" hangingPunct="1"/>
            <a:endParaRPr lang="fr-FR" altLang="fr-FR" dirty="0"/>
          </a:p>
          <a:p>
            <a:pPr eaLnBrk="1" hangingPunct="1"/>
            <a:r>
              <a:rPr lang="fr-FR" altLang="fr-FR" dirty="0" smtClean="0"/>
              <a:t>Association aux psychotropes</a:t>
            </a:r>
          </a:p>
        </p:txBody>
      </p:sp>
    </p:spTree>
    <p:extLst>
      <p:ext uri="{BB962C8B-B14F-4D97-AF65-F5344CB8AC3E}">
        <p14:creationId xmlns:p14="http://schemas.microsoft.com/office/powerpoint/2010/main" val="369242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74638"/>
            <a:ext cx="9144000" cy="1143000"/>
          </a:xfrm>
        </p:spPr>
        <p:txBody>
          <a:bodyPr>
            <a:normAutofit fontScale="90000"/>
          </a:bodyPr>
          <a:lstStyle/>
          <a:p>
            <a:pPr eaLnBrk="1" hangingPunct="1"/>
            <a:r>
              <a:rPr lang="fr-FR" altLang="fr-FR" sz="4000" dirty="0" smtClean="0"/>
              <a:t>Susceptibilité individuelle aux médicaments</a:t>
            </a:r>
          </a:p>
        </p:txBody>
      </p:sp>
      <p:sp>
        <p:nvSpPr>
          <p:cNvPr id="74755" name="Rectangle 3"/>
          <p:cNvSpPr>
            <a:spLocks noGrp="1" noChangeArrowheads="1"/>
          </p:cNvSpPr>
          <p:nvPr>
            <p:ph type="body" idx="1"/>
          </p:nvPr>
        </p:nvSpPr>
        <p:spPr>
          <a:xfrm>
            <a:off x="179512" y="1600200"/>
            <a:ext cx="8856984" cy="4997450"/>
          </a:xfrm>
        </p:spPr>
        <p:txBody>
          <a:bodyPr/>
          <a:lstStyle/>
          <a:p>
            <a:pPr eaLnBrk="1" hangingPunct="1"/>
            <a:r>
              <a:rPr lang="fr-FR" altLang="fr-FR" dirty="0" smtClean="0"/>
              <a:t>Facteurs génétiques: </a:t>
            </a:r>
            <a:r>
              <a:rPr lang="fr-FR" altLang="fr-FR" sz="2400" dirty="0" smtClean="0"/>
              <a:t>il y a des différences dans les récepteurs (µ), les capacités enzymatiques (CYP) de chacun</a:t>
            </a:r>
          </a:p>
          <a:p>
            <a:pPr eaLnBrk="1" hangingPunct="1"/>
            <a:r>
              <a:rPr lang="fr-FR" altLang="fr-FR" dirty="0" smtClean="0"/>
              <a:t>Facteurs pharmacocinétiques: </a:t>
            </a:r>
            <a:r>
              <a:rPr lang="fr-FR" altLang="fr-FR" sz="2400" dirty="0" smtClean="0"/>
              <a:t>selon l’état de nutrition, d’hydratation, la qualité des fonctions rénales et hépatiques,… la quantité de produit présente au site d’action varie</a:t>
            </a:r>
            <a:endParaRPr lang="fr-FR" altLang="fr-FR" dirty="0" smtClean="0"/>
          </a:p>
          <a:p>
            <a:pPr eaLnBrk="1" hangingPunct="1"/>
            <a:r>
              <a:rPr lang="fr-FR" altLang="fr-FR" dirty="0" smtClean="0"/>
              <a:t>Facteurs pharmacodynamiques: </a:t>
            </a:r>
            <a:r>
              <a:rPr lang="fr-FR" altLang="fr-FR" sz="2400" dirty="0" smtClean="0"/>
              <a:t>la </a:t>
            </a:r>
            <a:r>
              <a:rPr lang="fr-FR" altLang="fr-FR" sz="2400" dirty="0" err="1" smtClean="0"/>
              <a:t>polymédication</a:t>
            </a:r>
            <a:r>
              <a:rPr lang="fr-FR" altLang="fr-FR" sz="2400" dirty="0" smtClean="0"/>
              <a:t> est source d’interférences</a:t>
            </a:r>
          </a:p>
          <a:p>
            <a:pPr eaLnBrk="1" hangingPunct="1">
              <a:buFontTx/>
              <a:buNone/>
            </a:pPr>
            <a:endParaRPr lang="fr-FR" altLang="fr-FR" dirty="0" smtClean="0"/>
          </a:p>
        </p:txBody>
      </p:sp>
      <p:sp>
        <p:nvSpPr>
          <p:cNvPr id="74756" name="AutoShape 4"/>
          <p:cNvSpPr>
            <a:spLocks noChangeArrowheads="1"/>
          </p:cNvSpPr>
          <p:nvPr/>
        </p:nvSpPr>
        <p:spPr bwMode="auto">
          <a:xfrm>
            <a:off x="1547813" y="5661025"/>
            <a:ext cx="1152525" cy="503238"/>
          </a:xfrm>
          <a:prstGeom prst="rightArrow">
            <a:avLst>
              <a:gd name="adj1" fmla="val 50000"/>
              <a:gd name="adj2" fmla="val 57255"/>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74757" name="Text Box 5"/>
          <p:cNvSpPr txBox="1">
            <a:spLocks noChangeArrowheads="1"/>
          </p:cNvSpPr>
          <p:nvPr/>
        </p:nvSpPr>
        <p:spPr bwMode="auto">
          <a:xfrm>
            <a:off x="3492500" y="5661025"/>
            <a:ext cx="258445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Notion de titration</a:t>
            </a:r>
          </a:p>
        </p:txBody>
      </p:sp>
    </p:spTree>
    <p:extLst>
      <p:ext uri="{BB962C8B-B14F-4D97-AF65-F5344CB8AC3E}">
        <p14:creationId xmlns:p14="http://schemas.microsoft.com/office/powerpoint/2010/main" val="454075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4"/>
          <p:cNvSpPr>
            <a:spLocks noGrp="1"/>
          </p:cNvSpPr>
          <p:nvPr>
            <p:ph type="title"/>
          </p:nvPr>
        </p:nvSpPr>
        <p:spPr>
          <a:xfrm>
            <a:off x="323850" y="1916113"/>
            <a:ext cx="8229600" cy="1143000"/>
          </a:xfrm>
        </p:spPr>
        <p:txBody>
          <a:bodyPr/>
          <a:lstStyle/>
          <a:p>
            <a:r>
              <a:rPr lang="fr-FR" altLang="fr-FR" smtClean="0">
                <a:solidFill>
                  <a:srgbClr val="00B050"/>
                </a:solidFill>
              </a:rPr>
              <a:t>La morphine</a:t>
            </a:r>
          </a:p>
        </p:txBody>
      </p:sp>
      <p:pic>
        <p:nvPicPr>
          <p:cNvPr id="71683" name="Picture 2" descr="N:\PHOTOS MEDICALES\TRAITEMENTS\morph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3721100"/>
            <a:ext cx="34036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526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0691"/>
            <a:ext cx="16192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34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p:txBody>
          <a:bodyPr/>
          <a:lstStyle/>
          <a:p>
            <a:r>
              <a:rPr lang="fr-FR" altLang="fr-FR" smtClean="0"/>
              <a:t>Cinétique de la morphine</a:t>
            </a:r>
          </a:p>
        </p:txBody>
      </p:sp>
      <p:sp>
        <p:nvSpPr>
          <p:cNvPr id="73731" name="Espace réservé du contenu 2"/>
          <p:cNvSpPr>
            <a:spLocks noGrp="1"/>
          </p:cNvSpPr>
          <p:nvPr>
            <p:ph idx="1"/>
          </p:nvPr>
        </p:nvSpPr>
        <p:spPr>
          <a:xfrm>
            <a:off x="0" y="1600200"/>
            <a:ext cx="9144000" cy="4525963"/>
          </a:xfrm>
        </p:spPr>
        <p:txBody>
          <a:bodyPr/>
          <a:lstStyle/>
          <a:p>
            <a:r>
              <a:rPr lang="fr-FR" altLang="fr-FR" sz="2400" b="1" dirty="0" smtClean="0"/>
              <a:t>Bien absorbée </a:t>
            </a:r>
            <a:r>
              <a:rPr lang="fr-FR" altLang="fr-FR" sz="2400" dirty="0" smtClean="0"/>
              <a:t>par voie orale; important </a:t>
            </a:r>
            <a:r>
              <a:rPr lang="fr-FR" altLang="fr-FR" sz="2400" b="1" dirty="0" smtClean="0"/>
              <a:t>effet de 1° passage </a:t>
            </a:r>
            <a:r>
              <a:rPr lang="fr-FR" altLang="fr-FR" sz="2400" dirty="0" smtClean="0"/>
              <a:t>hépatique; biodisponibilité de 15 à 30%</a:t>
            </a:r>
          </a:p>
          <a:p>
            <a:r>
              <a:rPr lang="fr-FR" altLang="fr-FR" sz="2400" b="1" dirty="0" smtClean="0"/>
              <a:t>Ratio per os/sous-cutané/IV: 1/0.5/0.33</a:t>
            </a:r>
          </a:p>
          <a:p>
            <a:r>
              <a:rPr lang="fr-FR" altLang="fr-FR" sz="2400" dirty="0" smtClean="0"/>
              <a:t>Fixation protéines plasmatiques de 20 à 30%;distribution hépatique, rénale, pulmonaire; V</a:t>
            </a:r>
            <a:r>
              <a:rPr lang="fr-FR" altLang="fr-FR" sz="2400" baseline="-25000" dirty="0" smtClean="0"/>
              <a:t>D</a:t>
            </a:r>
            <a:r>
              <a:rPr lang="fr-FR" altLang="fr-FR" sz="2400" dirty="0" smtClean="0"/>
              <a:t> de 1 à 6 l/kg; passe difficilement BHM</a:t>
            </a:r>
          </a:p>
          <a:p>
            <a:r>
              <a:rPr lang="fr-FR" altLang="fr-FR" sz="2400" dirty="0" err="1" smtClean="0"/>
              <a:t>Glycuroconjugaison</a:t>
            </a:r>
            <a:r>
              <a:rPr lang="fr-FR" altLang="fr-FR" sz="2400" dirty="0" smtClean="0"/>
              <a:t> hépatique: </a:t>
            </a:r>
            <a:r>
              <a:rPr lang="fr-FR" altLang="fr-FR" sz="2400" b="1" dirty="0" smtClean="0"/>
              <a:t>M3G </a:t>
            </a:r>
            <a:r>
              <a:rPr lang="fr-FR" altLang="fr-FR" sz="2400" b="1" dirty="0" err="1" smtClean="0"/>
              <a:t>pronociceptive</a:t>
            </a:r>
            <a:r>
              <a:rPr lang="fr-FR" altLang="fr-FR" sz="2400" b="1" dirty="0" smtClean="0"/>
              <a:t>, M6G 15 à 40 X plus puissante que morphine</a:t>
            </a:r>
            <a:r>
              <a:rPr lang="fr-FR" altLang="fr-FR" sz="2400" dirty="0" smtClean="0"/>
              <a:t>; </a:t>
            </a:r>
            <a:r>
              <a:rPr lang="fr-FR" altLang="fr-FR" sz="2400" dirty="0" err="1" smtClean="0"/>
              <a:t>sulfonoconjugaison</a:t>
            </a:r>
            <a:r>
              <a:rPr lang="fr-FR" altLang="fr-FR" sz="2400" dirty="0" smtClean="0"/>
              <a:t> et N-</a:t>
            </a:r>
            <a:r>
              <a:rPr lang="fr-FR" altLang="fr-FR" sz="2400" dirty="0" err="1" smtClean="0"/>
              <a:t>déméthylation</a:t>
            </a:r>
            <a:r>
              <a:rPr lang="fr-FR" altLang="fr-FR" sz="2400" dirty="0" smtClean="0"/>
              <a:t> sont moins concernées</a:t>
            </a:r>
          </a:p>
          <a:p>
            <a:r>
              <a:rPr lang="fr-FR" altLang="fr-FR" sz="2400" b="1" dirty="0" smtClean="0"/>
              <a:t>½ vie élimination d’environ 3-4h</a:t>
            </a:r>
          </a:p>
          <a:p>
            <a:r>
              <a:rPr lang="fr-FR" altLang="fr-FR" sz="2400" dirty="0" err="1" smtClean="0"/>
              <a:t>Elimination</a:t>
            </a:r>
            <a:r>
              <a:rPr lang="fr-FR" altLang="fr-FR" sz="2400" dirty="0" smtClean="0"/>
              <a:t> rénale: morphine libre (&lt;10%); </a:t>
            </a:r>
            <a:r>
              <a:rPr lang="fr-FR" altLang="fr-FR" sz="2400" b="1" dirty="0" smtClean="0">
                <a:solidFill>
                  <a:srgbClr val="FF0000"/>
                </a:solidFill>
              </a:rPr>
              <a:t>accumulation si insuffisance rénale</a:t>
            </a:r>
            <a:r>
              <a:rPr lang="fr-FR" altLang="fr-FR" sz="2400" dirty="0" smtClean="0"/>
              <a:t>; clairance d’environ 20 ml/min/kg</a:t>
            </a:r>
          </a:p>
        </p:txBody>
      </p:sp>
    </p:spTree>
    <p:extLst>
      <p:ext uri="{BB962C8B-B14F-4D97-AF65-F5344CB8AC3E}">
        <p14:creationId xmlns:p14="http://schemas.microsoft.com/office/powerpoint/2010/main" val="37672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a:xfrm>
            <a:off x="539750" y="260350"/>
            <a:ext cx="8229600" cy="1143000"/>
          </a:xfrm>
        </p:spPr>
        <p:txBody>
          <a:bodyPr/>
          <a:lstStyle/>
          <a:p>
            <a:r>
              <a:rPr lang="fr-FR" altLang="fr-FR" smtClean="0"/>
              <a:t>Effet recherché de la morphine</a:t>
            </a:r>
          </a:p>
        </p:txBody>
      </p:sp>
      <p:sp>
        <p:nvSpPr>
          <p:cNvPr id="3" name="Espace réservé du contenu 2"/>
          <p:cNvSpPr>
            <a:spLocks noGrp="1"/>
          </p:cNvSpPr>
          <p:nvPr>
            <p:ph idx="1"/>
          </p:nvPr>
        </p:nvSpPr>
        <p:spPr>
          <a:xfrm>
            <a:off x="0" y="1600200"/>
            <a:ext cx="9144000" cy="3844925"/>
          </a:xfrm>
        </p:spPr>
        <p:txBody>
          <a:bodyPr>
            <a:normAutofit/>
          </a:bodyPr>
          <a:lstStyle/>
          <a:p>
            <a:pPr marL="190800" lvl="1" indent="-284400" eaLnBrk="1" hangingPunct="1">
              <a:spcBef>
                <a:spcPts val="480"/>
              </a:spcBef>
              <a:buClr>
                <a:schemeClr val="tx2"/>
              </a:buClr>
              <a:buFontTx/>
              <a:buChar char="•"/>
              <a:defRPr/>
            </a:pPr>
            <a:endParaRPr lang="fr-FR" sz="2000" dirty="0" smtClean="0"/>
          </a:p>
          <a:p>
            <a:pPr eaLnBrk="1" hangingPunct="1">
              <a:defRPr/>
            </a:pPr>
            <a:r>
              <a:rPr lang="fr-FR" sz="2800" b="1" dirty="0" smtClean="0">
                <a:solidFill>
                  <a:schemeClr val="tx2">
                    <a:lumMod val="75000"/>
                  </a:schemeClr>
                </a:solidFill>
              </a:rPr>
              <a:t>ANALGÉSIE</a:t>
            </a:r>
          </a:p>
          <a:p>
            <a:pPr eaLnBrk="1" hangingPunct="1">
              <a:buFont typeface="Wingdings" pitchFamily="2" charset="2"/>
              <a:buNone/>
              <a:defRPr/>
            </a:pPr>
            <a:r>
              <a:rPr lang="fr-FR" sz="2800" dirty="0" smtClean="0"/>
              <a:t>   - DL nociceptive tonique</a:t>
            </a:r>
            <a:r>
              <a:rPr lang="en-US" sz="2800" dirty="0" smtClean="0"/>
              <a:t>&gt;DL neuropathique</a:t>
            </a:r>
          </a:p>
          <a:p>
            <a:pPr eaLnBrk="1" hangingPunct="1">
              <a:buFont typeface="Wingdings" pitchFamily="2" charset="2"/>
              <a:buNone/>
              <a:defRPr/>
            </a:pPr>
            <a:r>
              <a:rPr lang="fr-FR" sz="2800" dirty="0" smtClean="0"/>
              <a:t>   - DL somatique plutôt que viscérale</a:t>
            </a:r>
          </a:p>
          <a:p>
            <a:pPr eaLnBrk="1" hangingPunct="1">
              <a:defRPr/>
            </a:pPr>
            <a:r>
              <a:rPr lang="fr-FR" sz="2800" dirty="0" smtClean="0"/>
              <a:t>Elle s’épuise avec le temps (tolérance), d’autant plus que la DL est peu sensible aux opioïdes et que le patient est « habitué </a:t>
            </a:r>
            <a:r>
              <a:rPr lang="fr-FR" dirty="0" smtClean="0"/>
              <a:t>»</a:t>
            </a:r>
            <a:endParaRPr lang="fr-FR" sz="2000" dirty="0" smtClean="0"/>
          </a:p>
          <a:p>
            <a:pPr marL="190500" lvl="1">
              <a:lnSpc>
                <a:spcPct val="90000"/>
              </a:lnSpc>
              <a:buFontTx/>
              <a:buChar char="•"/>
              <a:defRPr/>
            </a:pPr>
            <a:endParaRPr lang="fr-FR" sz="2000" dirty="0" smtClean="0"/>
          </a:p>
          <a:p>
            <a:pPr marL="342000" lvl="1" indent="0" eaLnBrk="1" hangingPunct="1">
              <a:spcBef>
                <a:spcPts val="0"/>
              </a:spcBef>
              <a:buClr>
                <a:schemeClr val="tx2"/>
              </a:buClr>
              <a:buFontTx/>
              <a:buChar char="•"/>
              <a:defRPr/>
            </a:pPr>
            <a:endParaRPr lang="fr-FR" sz="2000" dirty="0" smtClean="0"/>
          </a:p>
          <a:p>
            <a:pPr>
              <a:defRPr/>
            </a:pPr>
            <a:endParaRPr lang="fr-FR" dirty="0"/>
          </a:p>
        </p:txBody>
      </p:sp>
      <p:sp>
        <p:nvSpPr>
          <p:cNvPr id="4" name="Rectangle 3"/>
          <p:cNvSpPr/>
          <p:nvPr/>
        </p:nvSpPr>
        <p:spPr>
          <a:xfrm>
            <a:off x="468313" y="5732463"/>
            <a:ext cx="8135937"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Il est des situations douloureuses où les opioïdes NE SONT PAS le traitement de choix: douleurs neuropathiques, douleurs à composante psychogène</a:t>
            </a:r>
          </a:p>
        </p:txBody>
      </p:sp>
    </p:spTree>
    <p:extLst>
      <p:ext uri="{BB962C8B-B14F-4D97-AF65-F5344CB8AC3E}">
        <p14:creationId xmlns:p14="http://schemas.microsoft.com/office/powerpoint/2010/main" val="30686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7544" y="116632"/>
            <a:ext cx="8229600" cy="1143000"/>
          </a:xfrm>
        </p:spPr>
        <p:txBody>
          <a:bodyPr>
            <a:normAutofit fontScale="90000"/>
          </a:bodyPr>
          <a:lstStyle/>
          <a:p>
            <a:pPr eaLnBrk="1" hangingPunct="1"/>
            <a:r>
              <a:rPr lang="fr-FR" altLang="fr-FR" sz="4000" dirty="0" smtClean="0"/>
              <a:t>Indications de la morphine</a:t>
            </a:r>
            <a:r>
              <a:rPr lang="fr-FR" altLang="fr-FR" sz="3600" dirty="0" smtClean="0"/>
              <a:t/>
            </a:r>
            <a:br>
              <a:rPr lang="fr-FR" altLang="fr-FR" sz="3600" dirty="0" smtClean="0"/>
            </a:br>
            <a:endParaRPr lang="fr-FR" altLang="fr-FR" sz="3600" dirty="0" smtClean="0"/>
          </a:p>
        </p:txBody>
      </p:sp>
      <p:sp>
        <p:nvSpPr>
          <p:cNvPr id="81923" name="Rectangle 3"/>
          <p:cNvSpPr>
            <a:spLocks noGrp="1" noChangeArrowheads="1"/>
          </p:cNvSpPr>
          <p:nvPr>
            <p:ph type="body" idx="1"/>
          </p:nvPr>
        </p:nvSpPr>
        <p:spPr>
          <a:xfrm>
            <a:off x="0" y="1600200"/>
            <a:ext cx="9144000" cy="4525963"/>
          </a:xfrm>
        </p:spPr>
        <p:txBody>
          <a:bodyPr/>
          <a:lstStyle/>
          <a:p>
            <a:pPr eaLnBrk="1" hangingPunct="1">
              <a:lnSpc>
                <a:spcPct val="90000"/>
              </a:lnSpc>
            </a:pPr>
            <a:r>
              <a:rPr lang="fr-FR" altLang="fr-FR" sz="2800" dirty="0" smtClean="0"/>
              <a:t>DL sensible aux opioïdes</a:t>
            </a:r>
          </a:p>
          <a:p>
            <a:pPr eaLnBrk="1" hangingPunct="1">
              <a:lnSpc>
                <a:spcPct val="90000"/>
              </a:lnSpc>
            </a:pPr>
            <a:r>
              <a:rPr lang="fr-FR" altLang="fr-FR" sz="2800" dirty="0" smtClean="0"/>
              <a:t>DL aiguë, DL subaiguë, éventuellement DL chronique </a:t>
            </a:r>
          </a:p>
          <a:p>
            <a:pPr eaLnBrk="1" hangingPunct="1">
              <a:lnSpc>
                <a:spcPct val="90000"/>
              </a:lnSpc>
            </a:pPr>
            <a:r>
              <a:rPr lang="fr-FR" altLang="fr-FR" sz="2800" dirty="0" smtClean="0"/>
              <a:t>Opioïdes faibles pour les douleurs d’intensité modérée qu’elle soit ou non liée à un cancer</a:t>
            </a:r>
          </a:p>
          <a:p>
            <a:pPr eaLnBrk="1" hangingPunct="1">
              <a:lnSpc>
                <a:spcPct val="90000"/>
              </a:lnSpc>
            </a:pPr>
            <a:r>
              <a:rPr lang="fr-FR" altLang="fr-FR" sz="2800" dirty="0" smtClean="0"/>
              <a:t>Opioïdes forts pour les douleurs intenses, essentiellement </a:t>
            </a:r>
            <a:r>
              <a:rPr lang="fr-FR" altLang="fr-FR" sz="2800" b="1" dirty="0" smtClean="0"/>
              <a:t>cancéreuses</a:t>
            </a:r>
            <a:r>
              <a:rPr lang="fr-FR" altLang="fr-FR" sz="2800" dirty="0" smtClean="0"/>
              <a:t>, post-traumatiques et post-opératoires aiguës, et, sous réserve de sélection rigoureuse à des DL chroniques nociceptives non cancéreuses</a:t>
            </a:r>
          </a:p>
          <a:p>
            <a:pPr eaLnBrk="1" hangingPunct="1">
              <a:lnSpc>
                <a:spcPct val="90000"/>
              </a:lnSpc>
            </a:pPr>
            <a:r>
              <a:rPr lang="fr-FR" altLang="fr-FR" sz="2800" dirty="0" smtClean="0"/>
              <a:t>A éviter dans DLC neuropathiques (même si certains le font) et dans DL psychogènes</a:t>
            </a:r>
          </a:p>
        </p:txBody>
      </p:sp>
    </p:spTree>
    <p:extLst>
      <p:ext uri="{BB962C8B-B14F-4D97-AF65-F5344CB8AC3E}">
        <p14:creationId xmlns:p14="http://schemas.microsoft.com/office/powerpoint/2010/main" val="310067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467544" y="0"/>
            <a:ext cx="8229600" cy="1143000"/>
          </a:xfrm>
        </p:spPr>
        <p:txBody>
          <a:bodyPr/>
          <a:lstStyle/>
          <a:p>
            <a:r>
              <a:rPr lang="fr-FR" altLang="fr-FR" dirty="0" smtClean="0"/>
              <a:t>Posologie</a:t>
            </a:r>
          </a:p>
        </p:txBody>
      </p:sp>
      <p:sp>
        <p:nvSpPr>
          <p:cNvPr id="82947" name="Espace réservé du contenu 2"/>
          <p:cNvSpPr>
            <a:spLocks noGrp="1"/>
          </p:cNvSpPr>
          <p:nvPr>
            <p:ph idx="1"/>
          </p:nvPr>
        </p:nvSpPr>
        <p:spPr>
          <a:xfrm>
            <a:off x="0" y="1341438"/>
            <a:ext cx="9036050" cy="5516562"/>
          </a:xfrm>
        </p:spPr>
        <p:txBody>
          <a:bodyPr/>
          <a:lstStyle/>
          <a:p>
            <a:pPr>
              <a:spcBef>
                <a:spcPct val="50000"/>
              </a:spcBef>
              <a:buFontTx/>
              <a:buChar char="•"/>
            </a:pPr>
            <a:r>
              <a:rPr lang="fr-FR" altLang="fr-FR" sz="2000" dirty="0" smtClean="0">
                <a:cs typeface="Arial" charset="0"/>
              </a:rPr>
              <a:t>Extrêmement variable et à ajuster selon le niveau de douleur observé. Il n’y a pas de posologie maximale, tant que les effets secondaires sont maîtrisables.</a:t>
            </a:r>
          </a:p>
          <a:p>
            <a:pPr>
              <a:spcBef>
                <a:spcPct val="50000"/>
              </a:spcBef>
              <a:buFontTx/>
              <a:buChar char="•"/>
            </a:pPr>
            <a:r>
              <a:rPr lang="fr-FR" altLang="fr-FR" sz="2000" dirty="0" smtClean="0">
                <a:cs typeface="Arial" charset="0"/>
              </a:rPr>
              <a:t> Si possible, pratiquer une titration par injections intraveineuses : 0, 04 mg/kg  de morphine toutes les 5 minutes ( 3mg /5min pour un adulte de 70kg) jusqu'à  la disparition de la douleur. (Il faut diminuer les doses de 1/3 au delà de 65 ans)</a:t>
            </a:r>
            <a:endParaRPr lang="fr-FR" altLang="fr-FR" sz="2000" dirty="0" smtClean="0"/>
          </a:p>
          <a:p>
            <a:pPr lvl="1">
              <a:spcBef>
                <a:spcPct val="50000"/>
              </a:spcBef>
              <a:buFontTx/>
              <a:buChar char="–"/>
            </a:pPr>
            <a:r>
              <a:rPr lang="fr-FR" altLang="fr-FR" sz="1600" dirty="0" smtClean="0">
                <a:cs typeface="Arial" charset="0"/>
              </a:rPr>
              <a:t> Cette technique nécessite une surveillance constante </a:t>
            </a:r>
            <a:endParaRPr lang="fr-FR" altLang="fr-FR" sz="1600" dirty="0" smtClean="0"/>
          </a:p>
          <a:p>
            <a:pPr lvl="1">
              <a:spcBef>
                <a:spcPct val="50000"/>
              </a:spcBef>
              <a:buFontTx/>
              <a:buChar char="–"/>
            </a:pPr>
            <a:r>
              <a:rPr lang="fr-FR" altLang="fr-FR" sz="1600" dirty="0" smtClean="0">
                <a:cs typeface="Arial" charset="0"/>
              </a:rPr>
              <a:t> Puis on commence l'administration S.C. ou orale toutes les 4 heures, ou bien encore on débute la P.C.A. </a:t>
            </a:r>
            <a:endParaRPr lang="fr-FR" altLang="fr-FR" sz="1600" dirty="0" smtClean="0"/>
          </a:p>
          <a:p>
            <a:pPr>
              <a:spcBef>
                <a:spcPct val="50000"/>
              </a:spcBef>
              <a:buFontTx/>
              <a:buChar char="•"/>
            </a:pPr>
            <a:r>
              <a:rPr lang="fr-FR" altLang="fr-FR" sz="2000" dirty="0" smtClean="0">
                <a:cs typeface="Arial" charset="0"/>
              </a:rPr>
              <a:t>Voie sous-cutanée : 5 à 7 mg toutes les 4 à 6 heures pour un adulte de 70 kg, soit environ 0,1 mg/kg toutes les 4 à 6 heures. </a:t>
            </a:r>
            <a:endParaRPr lang="fr-FR" altLang="fr-FR" sz="2000" dirty="0" smtClean="0"/>
          </a:p>
          <a:p>
            <a:pPr>
              <a:spcBef>
                <a:spcPct val="50000"/>
              </a:spcBef>
              <a:buFontTx/>
              <a:buChar char="•"/>
            </a:pPr>
            <a:r>
              <a:rPr lang="fr-FR" altLang="fr-FR" sz="2000" dirty="0" smtClean="0">
                <a:cs typeface="Arial" charset="0"/>
              </a:rPr>
              <a:t> Voie orale :</a:t>
            </a:r>
            <a:r>
              <a:rPr lang="fr-FR" altLang="fr-FR" sz="2000" u="sng" dirty="0" smtClean="0">
                <a:cs typeface="Arial" charset="0"/>
              </a:rPr>
              <a:t> </a:t>
            </a:r>
            <a:endParaRPr lang="fr-FR" altLang="fr-FR" sz="2000" dirty="0" smtClean="0"/>
          </a:p>
          <a:p>
            <a:pPr lvl="2">
              <a:spcBef>
                <a:spcPct val="50000"/>
              </a:spcBef>
              <a:buFont typeface="Symbol" pitchFamily="18" charset="2"/>
              <a:buChar char="·"/>
            </a:pPr>
            <a:r>
              <a:rPr lang="fr-FR" altLang="fr-FR" sz="1600" dirty="0" smtClean="0">
                <a:cs typeface="Arial" charset="0"/>
              </a:rPr>
              <a:t> Forme buvable : 10 à 20 mg toutes les 4 à 6 heures pour un adulte de 70 kg</a:t>
            </a:r>
            <a:endParaRPr lang="fr-FR" altLang="fr-FR" sz="1600" dirty="0" smtClean="0"/>
          </a:p>
          <a:p>
            <a:pPr lvl="2">
              <a:spcBef>
                <a:spcPct val="50000"/>
              </a:spcBef>
              <a:buFont typeface="Symbol" pitchFamily="18" charset="2"/>
              <a:buChar char="·"/>
            </a:pPr>
            <a:r>
              <a:rPr lang="fr-FR" altLang="fr-FR" sz="1600" dirty="0" smtClean="0">
                <a:cs typeface="Arial" charset="0"/>
              </a:rPr>
              <a:t> Comprimés de morphine retard: commencer par 30 mg toutes les 12 heures chez l'adulte sain. </a:t>
            </a:r>
          </a:p>
          <a:p>
            <a:pPr lvl="2">
              <a:spcBef>
                <a:spcPct val="50000"/>
              </a:spcBef>
              <a:buFont typeface="Symbol" pitchFamily="18" charset="2"/>
              <a:buChar char="·"/>
            </a:pPr>
            <a:r>
              <a:rPr lang="fr-FR" altLang="fr-FR" sz="1600" dirty="0" smtClean="0">
                <a:cs typeface="Arial" charset="0"/>
              </a:rPr>
              <a:t>Réévaluer au bout de 36-48h</a:t>
            </a:r>
          </a:p>
          <a:p>
            <a:endParaRPr lang="fr-FR" altLang="fr-FR" dirty="0" smtClean="0"/>
          </a:p>
        </p:txBody>
      </p:sp>
    </p:spTree>
    <p:extLst>
      <p:ext uri="{BB962C8B-B14F-4D97-AF65-F5344CB8AC3E}">
        <p14:creationId xmlns:p14="http://schemas.microsoft.com/office/powerpoint/2010/main" val="400632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a:xfrm>
            <a:off x="395288" y="2565400"/>
            <a:ext cx="8229600" cy="1143000"/>
          </a:xfrm>
        </p:spPr>
        <p:txBody>
          <a:bodyPr/>
          <a:lstStyle/>
          <a:p>
            <a:r>
              <a:rPr lang="fr-FR" altLang="fr-FR" smtClean="0">
                <a:solidFill>
                  <a:srgbClr val="00B050"/>
                </a:solidFill>
              </a:rPr>
              <a:t>Le tramadol</a:t>
            </a:r>
          </a:p>
        </p:txBody>
      </p:sp>
      <p:pic>
        <p:nvPicPr>
          <p:cNvPr id="87043" name="Image 2" descr="tramadol.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456" y="3723505"/>
            <a:ext cx="24558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ZoneTexte 3"/>
          <p:cNvSpPr txBox="1">
            <a:spLocks noChangeArrowheads="1"/>
          </p:cNvSpPr>
          <p:nvPr/>
        </p:nvSpPr>
        <p:spPr bwMode="auto">
          <a:xfrm>
            <a:off x="0" y="0"/>
            <a:ext cx="6156325" cy="1200150"/>
          </a:xfrm>
          <a:prstGeom prst="rect">
            <a:avLst/>
          </a:prstGeom>
          <a:solidFill>
            <a:srgbClr val="FFC000"/>
          </a:solidFill>
          <a:ln w="9525">
            <a:solidFill>
              <a:srgbClr val="FF0000"/>
            </a:solid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6000 X moins affine pour R µ que la morphine</a:t>
            </a:r>
          </a:p>
          <a:p>
            <a:pPr eaLnBrk="1" hangingPunct="1">
              <a:spcBef>
                <a:spcPct val="0"/>
              </a:spcBef>
              <a:buFontTx/>
              <a:buNone/>
            </a:pPr>
            <a:r>
              <a:rPr lang="fr-FR" altLang="fr-FR" sz="1800">
                <a:latin typeface="Arial" charset="0"/>
              </a:rPr>
              <a:t>Mais efficacité intrinsèque ≈ morphine</a:t>
            </a:r>
          </a:p>
          <a:p>
            <a:pPr eaLnBrk="1" hangingPunct="1">
              <a:spcBef>
                <a:spcPct val="0"/>
              </a:spcBef>
              <a:buFontTx/>
              <a:buNone/>
            </a:pPr>
            <a:r>
              <a:rPr lang="fr-FR" altLang="fr-FR" sz="1800">
                <a:latin typeface="Arial" charset="0"/>
              </a:rPr>
              <a:t>Inhibe transporteurs 5HT et Noradrénaline: antidépresseur</a:t>
            </a:r>
          </a:p>
          <a:p>
            <a:pPr eaLnBrk="1" hangingPunct="1">
              <a:spcBef>
                <a:spcPct val="0"/>
              </a:spcBef>
              <a:buFontTx/>
              <a:buNone/>
            </a:pPr>
            <a:r>
              <a:rPr lang="fr-FR" altLang="fr-FR" sz="1800">
                <a:latin typeface="Arial" charset="0"/>
              </a:rPr>
              <a:t>Agoniste </a:t>
            </a:r>
            <a:r>
              <a:rPr lang="el-GR" altLang="fr-FR" sz="1800">
                <a:latin typeface="Arial" charset="0"/>
              </a:rPr>
              <a:t>α</a:t>
            </a:r>
            <a:r>
              <a:rPr lang="fr-FR" altLang="fr-FR" sz="1800" baseline="-25000">
                <a:latin typeface="Arial" charset="0"/>
              </a:rPr>
              <a:t>2a</a:t>
            </a:r>
          </a:p>
        </p:txBody>
      </p:sp>
      <p:sp>
        <p:nvSpPr>
          <p:cNvPr id="87045" name="ZoneTexte 4"/>
          <p:cNvSpPr txBox="1">
            <a:spLocks noChangeArrowheads="1"/>
          </p:cNvSpPr>
          <p:nvPr/>
        </p:nvSpPr>
        <p:spPr bwMode="auto">
          <a:xfrm>
            <a:off x="0" y="6488113"/>
            <a:ext cx="6164263"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FF0000"/>
                </a:solidFill>
                <a:latin typeface="Arial" charset="0"/>
              </a:rPr>
              <a:t>Dégradation influencée par CYP2D6; </a:t>
            </a:r>
            <a:r>
              <a:rPr lang="fr-FR" altLang="fr-FR" sz="1400">
                <a:latin typeface="Arial" charset="0"/>
              </a:rPr>
              <a:t>10% population concernée</a:t>
            </a:r>
            <a:endParaRPr lang="fr-FR" altLang="fr-FR" sz="1800">
              <a:solidFill>
                <a:srgbClr val="FF0000"/>
              </a:solidFill>
              <a:latin typeface="Arial" charset="0"/>
            </a:endParaRPr>
          </a:p>
        </p:txBody>
      </p:sp>
    </p:spTree>
    <p:extLst>
      <p:ext uri="{BB962C8B-B14F-4D97-AF65-F5344CB8AC3E}">
        <p14:creationId xmlns:p14="http://schemas.microsoft.com/office/powerpoint/2010/main" val="344125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a:xfrm>
            <a:off x="468313" y="0"/>
            <a:ext cx="8229600" cy="1143000"/>
          </a:xfrm>
        </p:spPr>
        <p:txBody>
          <a:bodyPr/>
          <a:lstStyle/>
          <a:p>
            <a:r>
              <a:rPr lang="fr-FR" altLang="fr-FR" smtClean="0"/>
              <a:t>Métabolisme hépatique</a:t>
            </a:r>
            <a:endParaRPr lang="fr-FR" altLang="fr-FR" sz="4000" smtClean="0"/>
          </a:p>
        </p:txBody>
      </p:sp>
      <p:sp>
        <p:nvSpPr>
          <p:cNvPr id="4" name="Rectangle 3"/>
          <p:cNvSpPr/>
          <p:nvPr/>
        </p:nvSpPr>
        <p:spPr>
          <a:xfrm>
            <a:off x="3347864" y="4005064"/>
            <a:ext cx="1650587" cy="523220"/>
          </a:xfrm>
          <a:prstGeom prst="rect">
            <a:avLst/>
          </a:prstGeom>
          <a:noFill/>
          <a:scene3d>
            <a:camera prst="orthographicFront"/>
            <a:lightRig rig="threePt" dir="t"/>
          </a:scene3d>
          <a:sp3d>
            <a:bevelT/>
          </a:sp3d>
        </p:spPr>
        <p:txBody>
          <a:bodyPr wrap="none">
            <a:spAutoFit/>
          </a:bodyPr>
          <a:lstStyle/>
          <a:p>
            <a:pPr algn="ctr">
              <a:defRPr/>
            </a:pPr>
            <a:r>
              <a:rPr lang="fr-FR"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tramadol</a:t>
            </a:r>
            <a:endPar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6" name="Connecteur droit avec flèche 5"/>
          <p:cNvCxnSpPr/>
          <p:nvPr/>
        </p:nvCxnSpPr>
        <p:spPr>
          <a:xfrm>
            <a:off x="4157663" y="4600575"/>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020363" y="5216723"/>
            <a:ext cx="4285147" cy="523220"/>
          </a:xfrm>
          <a:prstGeom prst="rect">
            <a:avLst/>
          </a:prstGeom>
          <a:noFill/>
          <a:scene3d>
            <a:camera prst="orthographicFront"/>
            <a:lightRig rig="threePt" dir="t"/>
          </a:scene3d>
          <a:sp3d>
            <a:bevelT/>
          </a:sp3d>
        </p:spPr>
        <p:txBody>
          <a:bodyPr wrap="none">
            <a:spAutoFit/>
          </a:bodyPr>
          <a:lstStyle/>
          <a:p>
            <a:pPr algn="ctr">
              <a:defRPr/>
            </a:pPr>
            <a:r>
              <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a:t>
            </a:r>
            <a:r>
              <a:rPr lang="fr-FR" sz="2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déméthyltramadol</a:t>
            </a:r>
            <a:r>
              <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(M1)</a:t>
            </a:r>
          </a:p>
        </p:txBody>
      </p:sp>
      <p:sp>
        <p:nvSpPr>
          <p:cNvPr id="88070" name="ZoneTexte 7"/>
          <p:cNvSpPr txBox="1">
            <a:spLocks noChangeArrowheads="1"/>
          </p:cNvSpPr>
          <p:nvPr/>
        </p:nvSpPr>
        <p:spPr bwMode="auto">
          <a:xfrm>
            <a:off x="4291013" y="4532313"/>
            <a:ext cx="2389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400">
                <a:latin typeface="Arial" charset="0"/>
              </a:rPr>
              <a:t>O-déméthylation</a:t>
            </a:r>
          </a:p>
          <a:p>
            <a:pPr eaLnBrk="1" hangingPunct="1">
              <a:spcBef>
                <a:spcPct val="0"/>
              </a:spcBef>
              <a:buFontTx/>
              <a:buNone/>
            </a:pPr>
            <a:r>
              <a:rPr lang="fr-FR" altLang="fr-FR" sz="2400">
                <a:solidFill>
                  <a:srgbClr val="FF0000"/>
                </a:solidFill>
                <a:latin typeface="Arial" charset="0"/>
              </a:rPr>
              <a:t>CYP2D6 </a:t>
            </a:r>
            <a:r>
              <a:rPr lang="fr-FR" altLang="fr-FR" sz="1600">
                <a:latin typeface="Arial" charset="0"/>
              </a:rPr>
              <a:t>CYP2B6</a:t>
            </a:r>
          </a:p>
        </p:txBody>
      </p:sp>
      <p:cxnSp>
        <p:nvCxnSpPr>
          <p:cNvPr id="11" name="Connecteur droit avec flèche 10"/>
          <p:cNvCxnSpPr/>
          <p:nvPr/>
        </p:nvCxnSpPr>
        <p:spPr>
          <a:xfrm>
            <a:off x="4157663" y="5740400"/>
            <a:ext cx="0" cy="555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8072" name="ZoneTexte 11"/>
          <p:cNvSpPr txBox="1">
            <a:spLocks noChangeArrowheads="1"/>
          </p:cNvSpPr>
          <p:nvPr/>
        </p:nvSpPr>
        <p:spPr bwMode="auto">
          <a:xfrm>
            <a:off x="1633538" y="6192838"/>
            <a:ext cx="504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Métabolites glucurono; hydroxy et sulfoconjugués</a:t>
            </a:r>
          </a:p>
        </p:txBody>
      </p:sp>
      <p:cxnSp>
        <p:nvCxnSpPr>
          <p:cNvPr id="15" name="Connecteur droit avec flèche 14"/>
          <p:cNvCxnSpPr/>
          <p:nvPr/>
        </p:nvCxnSpPr>
        <p:spPr>
          <a:xfrm flipV="1">
            <a:off x="4157663" y="3189288"/>
            <a:ext cx="0" cy="831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159051" y="2653488"/>
            <a:ext cx="4022320" cy="523220"/>
          </a:xfrm>
          <a:prstGeom prst="rect">
            <a:avLst/>
          </a:prstGeom>
          <a:noFill/>
          <a:scene3d>
            <a:camera prst="orthographicFront"/>
            <a:lightRig rig="threePt" dir="t"/>
          </a:scene3d>
          <a:sp3d>
            <a:bevelT/>
          </a:sp3d>
        </p:spPr>
        <p:txBody>
          <a:bodyPr wrap="none">
            <a:spAutoFit/>
          </a:bodyPr>
          <a:lstStyle/>
          <a:p>
            <a:pPr algn="ctr">
              <a:defRPr/>
            </a:pPr>
            <a:r>
              <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
            </a:r>
            <a:r>
              <a:rPr lang="fr-FR" sz="2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déméthyltramadol</a:t>
            </a:r>
            <a:r>
              <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(M2)</a:t>
            </a:r>
          </a:p>
        </p:txBody>
      </p:sp>
      <p:sp>
        <p:nvSpPr>
          <p:cNvPr id="88075" name="ZoneTexte 17"/>
          <p:cNvSpPr txBox="1">
            <a:spLocks noChangeArrowheads="1"/>
          </p:cNvSpPr>
          <p:nvPr/>
        </p:nvSpPr>
        <p:spPr bwMode="auto">
          <a:xfrm>
            <a:off x="4291013" y="3254375"/>
            <a:ext cx="260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400">
                <a:latin typeface="Arial" charset="0"/>
              </a:rPr>
              <a:t>N-déméthylation</a:t>
            </a:r>
          </a:p>
          <a:p>
            <a:pPr eaLnBrk="1" hangingPunct="1">
              <a:spcBef>
                <a:spcPct val="0"/>
              </a:spcBef>
              <a:buFontTx/>
              <a:buNone/>
            </a:pPr>
            <a:r>
              <a:rPr lang="fr-FR" altLang="fr-FR" sz="2400">
                <a:solidFill>
                  <a:srgbClr val="FF0000"/>
                </a:solidFill>
                <a:latin typeface="Arial" charset="0"/>
              </a:rPr>
              <a:t>CYP3A4 CYP2B6</a:t>
            </a:r>
            <a:endParaRPr lang="fr-FR" altLang="fr-FR" sz="1600">
              <a:latin typeface="Arial" charset="0"/>
            </a:endParaRPr>
          </a:p>
        </p:txBody>
      </p:sp>
      <p:cxnSp>
        <p:nvCxnSpPr>
          <p:cNvPr id="22" name="Connecteur droit avec flèche 21"/>
          <p:cNvCxnSpPr>
            <a:stCxn id="17" idx="3"/>
          </p:cNvCxnSpPr>
          <p:nvPr/>
        </p:nvCxnSpPr>
        <p:spPr>
          <a:xfrm flipV="1">
            <a:off x="6181371" y="2914650"/>
            <a:ext cx="1063979" cy="4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8077" name="ZoneTexte 22"/>
          <p:cNvSpPr txBox="1">
            <a:spLocks noChangeArrowheads="1"/>
          </p:cNvSpPr>
          <p:nvPr/>
        </p:nvSpPr>
        <p:spPr bwMode="auto">
          <a:xfrm>
            <a:off x="7339013" y="2586038"/>
            <a:ext cx="1792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Nombreux métabolites</a:t>
            </a:r>
          </a:p>
        </p:txBody>
      </p:sp>
      <p:sp>
        <p:nvSpPr>
          <p:cNvPr id="24" name="Rectangle 23"/>
          <p:cNvSpPr/>
          <p:nvPr/>
        </p:nvSpPr>
        <p:spPr>
          <a:xfrm>
            <a:off x="218303" y="3874523"/>
            <a:ext cx="2831866"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r-F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Au total: 23 métabolites</a:t>
            </a:r>
          </a:p>
          <a:p>
            <a:pPr>
              <a:defRPr/>
            </a:pPr>
            <a:r>
              <a:rPr lang="fr-F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actifs: </a:t>
            </a:r>
            <a:r>
              <a:rPr lang="fr-FR"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tramadol</a:t>
            </a:r>
            <a:r>
              <a:rPr lang="fr-F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M1, M2 et très peu M5</a:t>
            </a:r>
          </a:p>
        </p:txBody>
      </p:sp>
      <p:sp>
        <p:nvSpPr>
          <p:cNvPr id="88079" name="ZoneTexte 2"/>
          <p:cNvSpPr txBox="1">
            <a:spLocks noChangeArrowheads="1"/>
          </p:cNvSpPr>
          <p:nvPr/>
        </p:nvSpPr>
        <p:spPr bwMode="auto">
          <a:xfrm>
            <a:off x="5051425" y="4144963"/>
            <a:ext cx="191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Métabolisé à 90%</a:t>
            </a:r>
          </a:p>
        </p:txBody>
      </p:sp>
      <p:sp>
        <p:nvSpPr>
          <p:cNvPr id="16" name="Rectangle 15"/>
          <p:cNvSpPr/>
          <p:nvPr/>
        </p:nvSpPr>
        <p:spPr>
          <a:xfrm>
            <a:off x="395288" y="1412875"/>
            <a:ext cx="7993062"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Les inhibiteurs et les activateurs du cytochrome p450 interfèrent avec le métabolisme du tramadol, avec risque de sur ou de sous- dosage</a:t>
            </a:r>
          </a:p>
        </p:txBody>
      </p:sp>
    </p:spTree>
    <p:extLst>
      <p:ext uri="{BB962C8B-B14F-4D97-AF65-F5344CB8AC3E}">
        <p14:creationId xmlns:p14="http://schemas.microsoft.com/office/powerpoint/2010/main" val="93392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p:cNvSpPr>
            <a:spLocks noGrp="1"/>
          </p:cNvSpPr>
          <p:nvPr>
            <p:ph type="title"/>
          </p:nvPr>
        </p:nvSpPr>
        <p:spPr>
          <a:xfrm>
            <a:off x="395536" y="116632"/>
            <a:ext cx="8229600" cy="1143000"/>
          </a:xfrm>
        </p:spPr>
        <p:txBody>
          <a:bodyPr/>
          <a:lstStyle/>
          <a:p>
            <a:r>
              <a:rPr lang="fr-FR" altLang="fr-FR" dirty="0" smtClean="0"/>
              <a:t>Utilisations</a:t>
            </a:r>
          </a:p>
        </p:txBody>
      </p:sp>
      <p:sp>
        <p:nvSpPr>
          <p:cNvPr id="89091" name="Espace réservé du contenu 2"/>
          <p:cNvSpPr>
            <a:spLocks noGrp="1"/>
          </p:cNvSpPr>
          <p:nvPr>
            <p:ph idx="1"/>
          </p:nvPr>
        </p:nvSpPr>
        <p:spPr>
          <a:xfrm>
            <a:off x="0" y="1600200"/>
            <a:ext cx="9144000" cy="4997450"/>
          </a:xfrm>
        </p:spPr>
        <p:txBody>
          <a:bodyPr/>
          <a:lstStyle/>
          <a:p>
            <a:r>
              <a:rPr lang="fr-FR" altLang="fr-FR" dirty="0" smtClean="0"/>
              <a:t>Douleurs nociceptives peu intenses, mais aussi douleurs neuropathiques</a:t>
            </a:r>
          </a:p>
          <a:p>
            <a:pPr>
              <a:lnSpc>
                <a:spcPct val="90000"/>
              </a:lnSpc>
            </a:pPr>
            <a:r>
              <a:rPr lang="en-US" altLang="fr-FR" dirty="0" err="1" smtClean="0"/>
              <a:t>Existe</a:t>
            </a:r>
            <a:r>
              <a:rPr lang="en-US" altLang="fr-FR" dirty="0" smtClean="0"/>
              <a:t> en cps à 50, 100, 150 mg, les plus </a:t>
            </a:r>
            <a:r>
              <a:rPr lang="en-US" altLang="fr-FR" dirty="0" err="1" smtClean="0"/>
              <a:t>dosés</a:t>
            </a:r>
            <a:r>
              <a:rPr lang="en-US" altLang="fr-FR" dirty="0" smtClean="0"/>
              <a:t> </a:t>
            </a:r>
            <a:r>
              <a:rPr lang="en-US" altLang="fr-FR" dirty="0" err="1" smtClean="0"/>
              <a:t>étant</a:t>
            </a:r>
            <a:r>
              <a:rPr lang="en-US" altLang="fr-FR" dirty="0" smtClean="0"/>
              <a:t> des </a:t>
            </a:r>
            <a:r>
              <a:rPr lang="en-US" altLang="fr-FR" dirty="0" err="1" smtClean="0"/>
              <a:t>formes</a:t>
            </a:r>
            <a:r>
              <a:rPr lang="en-US" altLang="fr-FR" dirty="0" smtClean="0"/>
              <a:t> retard: </a:t>
            </a:r>
            <a:r>
              <a:rPr lang="en-US" altLang="fr-FR" dirty="0" err="1" smtClean="0"/>
              <a:t>Topalgic</a:t>
            </a:r>
            <a:r>
              <a:rPr lang="en-US" altLang="fr-FR" dirty="0" smtClean="0"/>
              <a:t>, Contramal, </a:t>
            </a:r>
            <a:r>
              <a:rPr lang="en-US" altLang="fr-FR" dirty="0" err="1" smtClean="0"/>
              <a:t>Zamudol</a:t>
            </a:r>
            <a:r>
              <a:rPr lang="en-US" altLang="fr-FR" dirty="0" smtClean="0"/>
              <a:t>,..; Association avec </a:t>
            </a:r>
            <a:r>
              <a:rPr lang="en-US" altLang="fr-FR" dirty="0" err="1" smtClean="0"/>
              <a:t>paracétamol</a:t>
            </a:r>
            <a:r>
              <a:rPr lang="en-US" altLang="fr-FR" dirty="0" smtClean="0"/>
              <a:t>: </a:t>
            </a:r>
            <a:r>
              <a:rPr lang="en-US" altLang="fr-FR" dirty="0" err="1" smtClean="0"/>
              <a:t>Zaldiar</a:t>
            </a:r>
            <a:r>
              <a:rPr lang="en-US" altLang="fr-FR" dirty="0" smtClean="0"/>
              <a:t>, Ixprim</a:t>
            </a:r>
            <a:endParaRPr lang="en-US" altLang="fr-FR" dirty="0" smtClean="0">
              <a:cs typeface="Arial" charset="0"/>
            </a:endParaRPr>
          </a:p>
          <a:p>
            <a:r>
              <a:rPr lang="fr-FR" altLang="fr-FR" dirty="0" smtClean="0"/>
              <a:t>Dose maximale 400 mg/j</a:t>
            </a:r>
          </a:p>
          <a:p>
            <a:r>
              <a:rPr lang="fr-FR" altLang="fr-FR" dirty="0" smtClean="0">
                <a:solidFill>
                  <a:srgbClr val="FF0000"/>
                </a:solidFill>
              </a:rPr>
              <a:t>Risque sérotoninergique</a:t>
            </a:r>
            <a:r>
              <a:rPr lang="fr-FR" altLang="fr-FR" dirty="0" smtClean="0"/>
              <a:t> avec ATD 5HT</a:t>
            </a:r>
          </a:p>
          <a:p>
            <a:r>
              <a:rPr lang="fr-FR" altLang="fr-FR" dirty="0" smtClean="0"/>
              <a:t>Hypoglycémie, </a:t>
            </a:r>
            <a:r>
              <a:rPr lang="fr-FR" altLang="fr-FR" dirty="0" smtClean="0">
                <a:solidFill>
                  <a:srgbClr val="FF0000"/>
                </a:solidFill>
              </a:rPr>
              <a:t>troubles du rythme cardiaque</a:t>
            </a:r>
          </a:p>
          <a:p>
            <a:r>
              <a:rPr lang="fr-FR" altLang="fr-FR" dirty="0" smtClean="0"/>
              <a:t>Atténue éjaculation précoce</a:t>
            </a:r>
          </a:p>
        </p:txBody>
      </p:sp>
    </p:spTree>
    <p:extLst>
      <p:ext uri="{BB962C8B-B14F-4D97-AF65-F5344CB8AC3E}">
        <p14:creationId xmlns:p14="http://schemas.microsoft.com/office/powerpoint/2010/main" val="233900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1"/>
          <p:cNvSpPr>
            <a:spLocks noGrp="1"/>
          </p:cNvSpPr>
          <p:nvPr>
            <p:ph type="title"/>
          </p:nvPr>
        </p:nvSpPr>
        <p:spPr/>
        <p:txBody>
          <a:bodyPr/>
          <a:lstStyle/>
          <a:p>
            <a:r>
              <a:rPr lang="fr-FR" altLang="fr-FR" dirty="0" smtClean="0">
                <a:solidFill>
                  <a:srgbClr val="00B050"/>
                </a:solidFill>
              </a:rPr>
              <a:t>Codéine: </a:t>
            </a:r>
            <a:r>
              <a:rPr lang="fr-FR" altLang="fr-FR" dirty="0" smtClean="0"/>
              <a:t>Cinétique</a:t>
            </a:r>
          </a:p>
        </p:txBody>
      </p:sp>
      <p:sp>
        <p:nvSpPr>
          <p:cNvPr id="94211" name="Espace réservé du contenu 2"/>
          <p:cNvSpPr>
            <a:spLocks noGrp="1"/>
          </p:cNvSpPr>
          <p:nvPr>
            <p:ph idx="1"/>
          </p:nvPr>
        </p:nvSpPr>
        <p:spPr>
          <a:xfrm>
            <a:off x="0" y="1600200"/>
            <a:ext cx="9144000" cy="2549525"/>
          </a:xfrm>
        </p:spPr>
        <p:txBody>
          <a:bodyPr/>
          <a:lstStyle/>
          <a:p>
            <a:pPr marL="0" indent="-457200">
              <a:lnSpc>
                <a:spcPct val="90000"/>
              </a:lnSpc>
              <a:spcBef>
                <a:spcPts val="575"/>
              </a:spcBef>
              <a:buClr>
                <a:schemeClr val="hlink"/>
              </a:buClr>
              <a:buSzPct val="110000"/>
              <a:buFont typeface="Arial" charset="0"/>
              <a:buNone/>
            </a:pPr>
            <a:r>
              <a:rPr lang="fr-FR" altLang="fr-FR" sz="2400" smtClean="0">
                <a:cs typeface="Arial" charset="0"/>
              </a:rPr>
              <a:t>- La codéine (méthylmorphine) a une meilleure biodisponibilité orale que la morphine car l’effet de premier passage hépatique est moindre. La codéine est transformée partiellement en morphine (10%; il existe des métaboliseurs lents, et des métaboliseurs rapides) et en dihydrocodéine (Dicodin*).</a:t>
            </a:r>
          </a:p>
          <a:p>
            <a:pPr marL="0" indent="-457200">
              <a:lnSpc>
                <a:spcPct val="90000"/>
              </a:lnSpc>
              <a:spcBef>
                <a:spcPts val="575"/>
              </a:spcBef>
              <a:buClr>
                <a:schemeClr val="hlink"/>
              </a:buClr>
              <a:buSzPct val="110000"/>
              <a:buFont typeface="Arial" charset="0"/>
              <a:buNone/>
            </a:pPr>
            <a:r>
              <a:rPr lang="fr-FR" altLang="fr-FR" sz="2400" smtClean="0">
                <a:cs typeface="Arial" charset="0"/>
              </a:rPr>
              <a:t>- Efficacité maximum en 1 à 2 heures; durée d'action : 4 à 6 heures; métabolisme hépatique; excrétion urinaire</a:t>
            </a:r>
            <a:endParaRPr lang="fr-FR" altLang="fr-FR" sz="2400" smtClean="0"/>
          </a:p>
        </p:txBody>
      </p:sp>
      <p:sp>
        <p:nvSpPr>
          <p:cNvPr id="4" name="Espace réservé du contenu 2"/>
          <p:cNvSpPr txBox="1">
            <a:spLocks/>
          </p:cNvSpPr>
          <p:nvPr/>
        </p:nvSpPr>
        <p:spPr bwMode="auto">
          <a:xfrm>
            <a:off x="107950" y="4149725"/>
            <a:ext cx="8928100" cy="2547938"/>
          </a:xfrm>
          <a:prstGeom prst="rect">
            <a:avLst/>
          </a:prstGeom>
          <a:solidFill>
            <a:srgbClr val="FF0000"/>
          </a:solidFill>
          <a:ln w="9525">
            <a:solidFill>
              <a:srgbClr val="FF0000"/>
            </a:solidFill>
            <a:miter lim="800000"/>
            <a:headEnd/>
            <a:tailEnd/>
          </a:ln>
        </p:spPr>
        <p:txBody>
          <a:bodyPr/>
          <a:lstStyle/>
          <a:p>
            <a:pPr indent="-457200" eaLnBrk="0" hangingPunct="0">
              <a:lnSpc>
                <a:spcPct val="90000"/>
              </a:lnSpc>
              <a:spcBef>
                <a:spcPts val="575"/>
              </a:spcBef>
              <a:buClr>
                <a:schemeClr val="hlink"/>
              </a:buClr>
              <a:buSzPct val="110000"/>
              <a:buFont typeface="Arial" charset="0"/>
              <a:buNone/>
              <a:defRPr/>
            </a:pPr>
            <a:r>
              <a:rPr lang="fr-FR" sz="2400" dirty="0">
                <a:latin typeface="+mn-lt"/>
              </a:rPr>
              <a:t>Conséquence clinique du métabolisme variable:</a:t>
            </a:r>
          </a:p>
          <a:p>
            <a:pPr indent="-457200" eaLnBrk="0" hangingPunct="0">
              <a:lnSpc>
                <a:spcPct val="90000"/>
              </a:lnSpc>
              <a:spcBef>
                <a:spcPts val="575"/>
              </a:spcBef>
              <a:buClr>
                <a:schemeClr val="hlink"/>
              </a:buClr>
              <a:buSzPct val="110000"/>
              <a:buFont typeface="Arial" charset="0"/>
              <a:buNone/>
              <a:defRPr/>
            </a:pPr>
            <a:r>
              <a:rPr lang="fr-FR" sz="2400" dirty="0">
                <a:latin typeface="+mn-lt"/>
              </a:rPr>
              <a:t>L’échelle de l’OMS prévoit dans les douleurs cancéreuses nociceptives de passer au palier 3 (morphine, à raison de 60 mg per os /j) en cas d’inefficacité du palier 2 (codéine). Le </a:t>
            </a:r>
            <a:r>
              <a:rPr lang="fr-FR" sz="2400" dirty="0" err="1">
                <a:latin typeface="+mn-lt"/>
              </a:rPr>
              <a:t>métaboliseur</a:t>
            </a:r>
            <a:r>
              <a:rPr lang="fr-FR" sz="2400" dirty="0">
                <a:latin typeface="+mn-lt"/>
              </a:rPr>
              <a:t> lent n’aura encore aucune « habitude » de la morphine, contrairement au </a:t>
            </a:r>
            <a:r>
              <a:rPr lang="fr-FR" sz="2400" dirty="0" err="1">
                <a:latin typeface="+mn-lt"/>
              </a:rPr>
              <a:t>métaboliseur</a:t>
            </a:r>
            <a:r>
              <a:rPr lang="fr-FR" sz="2400" dirty="0">
                <a:latin typeface="+mn-lt"/>
              </a:rPr>
              <a:t> rapide, et risque plus les effets secondaires</a:t>
            </a:r>
          </a:p>
        </p:txBody>
      </p:sp>
    </p:spTree>
    <p:extLst>
      <p:ext uri="{BB962C8B-B14F-4D97-AF65-F5344CB8AC3E}">
        <p14:creationId xmlns:p14="http://schemas.microsoft.com/office/powerpoint/2010/main" val="339351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2"/>
          <p:cNvSpPr>
            <a:spLocks noGrp="1"/>
          </p:cNvSpPr>
          <p:nvPr>
            <p:ph type="title"/>
          </p:nvPr>
        </p:nvSpPr>
        <p:spPr/>
        <p:txBody>
          <a:bodyPr/>
          <a:lstStyle/>
          <a:p>
            <a:r>
              <a:rPr lang="fr-FR" altLang="fr-FR" smtClean="0"/>
              <a:t>Effets </a:t>
            </a:r>
          </a:p>
        </p:txBody>
      </p:sp>
      <p:sp>
        <p:nvSpPr>
          <p:cNvPr id="4" name="Espace réservé du contenu 3"/>
          <p:cNvSpPr>
            <a:spLocks noGrp="1"/>
          </p:cNvSpPr>
          <p:nvPr>
            <p:ph idx="1"/>
          </p:nvPr>
        </p:nvSpPr>
        <p:spPr>
          <a:xfrm>
            <a:off x="0" y="1600200"/>
            <a:ext cx="9144000" cy="4525963"/>
          </a:xfrm>
        </p:spPr>
        <p:txBody>
          <a:bodyPr/>
          <a:lstStyle/>
          <a:p>
            <a:pPr marL="0" lvl="1">
              <a:lnSpc>
                <a:spcPct val="90000"/>
              </a:lnSpc>
              <a:buFont typeface="Arial" charset="0"/>
              <a:buNone/>
              <a:defRPr/>
            </a:pPr>
            <a:r>
              <a:rPr lang="fr-FR" sz="2400" dirty="0" smtClean="0">
                <a:cs typeface="Arial" charset="0"/>
              </a:rPr>
              <a:t>- Alcaloïde dérivé de la morphine, 6 à 10 fois moins puissant que la </a:t>
            </a:r>
          </a:p>
          <a:p>
            <a:pPr marL="0" lvl="1">
              <a:lnSpc>
                <a:spcPct val="90000"/>
              </a:lnSpc>
              <a:buFont typeface="Arial" charset="0"/>
              <a:buNone/>
              <a:defRPr/>
            </a:pPr>
            <a:r>
              <a:rPr lang="fr-FR" sz="2400" dirty="0" smtClean="0">
                <a:cs typeface="Arial" charset="0"/>
              </a:rPr>
              <a:t>    morphine</a:t>
            </a:r>
          </a:p>
          <a:p>
            <a:pPr marL="0" indent="0" eaLnBrk="1" hangingPunct="1">
              <a:lnSpc>
                <a:spcPct val="90000"/>
              </a:lnSpc>
              <a:buFont typeface="Wingdings" pitchFamily="2" charset="2"/>
              <a:buNone/>
              <a:tabLst>
                <a:tab pos="762000" algn="l"/>
              </a:tabLst>
              <a:defRPr/>
            </a:pPr>
            <a:r>
              <a:rPr lang="fr-FR" sz="2400" dirty="0" smtClean="0">
                <a:cs typeface="Arial" charset="0"/>
              </a:rPr>
              <a:t>- Analgésique, antitussif</a:t>
            </a:r>
          </a:p>
          <a:p>
            <a:pPr marL="0" indent="0" eaLnBrk="1" hangingPunct="1">
              <a:lnSpc>
                <a:spcPct val="90000"/>
              </a:lnSpc>
              <a:buFontTx/>
              <a:buChar char="-"/>
              <a:tabLst>
                <a:tab pos="762000" algn="l"/>
              </a:tabLst>
              <a:defRPr/>
            </a:pPr>
            <a:r>
              <a:rPr lang="fr-FR" sz="2400" dirty="0" smtClean="0">
                <a:cs typeface="Arial" charset="0"/>
              </a:rPr>
              <a:t> Doses équianalgésiques : 10 mg de morphine = 120 mg de codéine</a:t>
            </a:r>
          </a:p>
          <a:p>
            <a:pPr marL="0" indent="0" eaLnBrk="1" hangingPunct="1">
              <a:lnSpc>
                <a:spcPct val="90000"/>
              </a:lnSpc>
              <a:buFont typeface="Wingdings" pitchFamily="2" charset="2"/>
              <a:buNone/>
              <a:tabLst>
                <a:tab pos="762000" algn="l"/>
              </a:tabLst>
              <a:defRPr/>
            </a:pPr>
            <a:r>
              <a:rPr lang="fr-FR" sz="2400" dirty="0" smtClean="0">
                <a:cs typeface="Arial" charset="0"/>
              </a:rPr>
              <a:t> 30 mg de morphine =  500 mg d’aspirine.</a:t>
            </a:r>
          </a:p>
          <a:p>
            <a:pPr marL="0" indent="0" eaLnBrk="1" hangingPunct="1">
              <a:lnSpc>
                <a:spcPct val="90000"/>
              </a:lnSpc>
              <a:buFont typeface="Wingdings" pitchFamily="2" charset="2"/>
              <a:buNone/>
              <a:tabLst>
                <a:tab pos="762000" algn="l"/>
              </a:tabLst>
              <a:defRPr/>
            </a:pPr>
            <a:r>
              <a:rPr lang="fr-FR" sz="2400" dirty="0" smtClean="0">
                <a:cs typeface="Arial" charset="0"/>
              </a:rPr>
              <a:t>- De nombreuses spécialités contiennent de la codéine (</a:t>
            </a:r>
            <a:r>
              <a:rPr lang="fr-FR" sz="2400" dirty="0" smtClean="0">
                <a:solidFill>
                  <a:srgbClr val="FF0000"/>
                </a:solidFill>
                <a:cs typeface="Arial" charset="0"/>
              </a:rPr>
              <a:t>ordonnances sécurisées) :</a:t>
            </a:r>
          </a:p>
          <a:p>
            <a:pPr marL="1154113" lvl="1" eaLnBrk="1" hangingPunct="1">
              <a:lnSpc>
                <a:spcPct val="90000"/>
              </a:lnSpc>
              <a:buFontTx/>
              <a:buChar char="•"/>
              <a:tabLst>
                <a:tab pos="762000" algn="l"/>
              </a:tabLst>
              <a:defRPr/>
            </a:pPr>
            <a:r>
              <a:rPr lang="fr-FR" sz="2400" dirty="0" smtClean="0">
                <a:cs typeface="Arial" charset="0"/>
              </a:rPr>
              <a:t>seule : antitussif: </a:t>
            </a:r>
            <a:r>
              <a:rPr lang="fr-FR" sz="2400" dirty="0" err="1" smtClean="0">
                <a:cs typeface="Arial" charset="0"/>
              </a:rPr>
              <a:t>Euphon</a:t>
            </a:r>
            <a:r>
              <a:rPr lang="fr-FR" sz="2400" dirty="0" smtClean="0">
                <a:cs typeface="Arial" charset="0"/>
              </a:rPr>
              <a:t>® </a:t>
            </a:r>
            <a:r>
              <a:rPr lang="fr-FR" sz="2400" dirty="0" err="1" smtClean="0">
                <a:cs typeface="Arial" charset="0"/>
              </a:rPr>
              <a:t>Netux</a:t>
            </a:r>
            <a:r>
              <a:rPr lang="fr-FR" sz="2400" dirty="0" smtClean="0">
                <a:cs typeface="Arial" charset="0"/>
              </a:rPr>
              <a:t>® </a:t>
            </a:r>
            <a:r>
              <a:rPr lang="fr-FR" sz="2400" dirty="0" err="1" smtClean="0">
                <a:cs typeface="Arial" charset="0"/>
              </a:rPr>
              <a:t>Neo</a:t>
            </a:r>
            <a:r>
              <a:rPr lang="fr-FR" sz="2400" dirty="0" smtClean="0">
                <a:cs typeface="Arial" charset="0"/>
              </a:rPr>
              <a:t>-</a:t>
            </a:r>
            <a:r>
              <a:rPr lang="fr-FR" sz="2400" dirty="0" err="1" smtClean="0">
                <a:cs typeface="Arial" charset="0"/>
              </a:rPr>
              <a:t>Codion</a:t>
            </a:r>
            <a:r>
              <a:rPr lang="fr-FR" sz="2400" dirty="0" smtClean="0">
                <a:cs typeface="Arial" charset="0"/>
              </a:rPr>
              <a:t>®</a:t>
            </a:r>
          </a:p>
          <a:p>
            <a:pPr marL="1154113" lvl="1" eaLnBrk="1" hangingPunct="1">
              <a:lnSpc>
                <a:spcPct val="90000"/>
              </a:lnSpc>
              <a:buFontTx/>
              <a:buChar char="•"/>
              <a:tabLst>
                <a:tab pos="762000" algn="l"/>
              </a:tabLst>
              <a:defRPr/>
            </a:pPr>
            <a:r>
              <a:rPr lang="fr-FR" sz="2400" dirty="0" smtClean="0">
                <a:cs typeface="Arial" charset="0"/>
              </a:rPr>
              <a:t>en association avec le paracétamol (synergie d’action sur la douleur de niveau</a:t>
            </a:r>
            <a:r>
              <a:rPr lang="fr-FR" sz="2000" dirty="0" smtClean="0">
                <a:cs typeface="Arial" charset="0"/>
              </a:rPr>
              <a:t> 2) : </a:t>
            </a:r>
            <a:r>
              <a:rPr lang="fr-FR" sz="2400" dirty="0" err="1" smtClean="0">
                <a:cs typeface="Arial" charset="0"/>
              </a:rPr>
              <a:t>Codoliprane</a:t>
            </a:r>
            <a:r>
              <a:rPr lang="fr-FR" sz="2400" dirty="0" smtClean="0">
                <a:cs typeface="Arial" charset="0"/>
              </a:rPr>
              <a:t>® 20 mg de codéine et 400 mg de paracétamol; </a:t>
            </a:r>
            <a:r>
              <a:rPr lang="fr-FR" sz="2400" dirty="0" err="1" smtClean="0">
                <a:cs typeface="Arial" charset="0"/>
              </a:rPr>
              <a:t>Algisédal</a:t>
            </a:r>
            <a:r>
              <a:rPr lang="fr-FR" sz="2400" dirty="0" smtClean="0">
                <a:cs typeface="Arial" charset="0"/>
              </a:rPr>
              <a:t>®; </a:t>
            </a:r>
            <a:r>
              <a:rPr lang="fr-FR" sz="2400" dirty="0" err="1" smtClean="0">
                <a:cs typeface="Arial" charset="0"/>
              </a:rPr>
              <a:t>Efferalgan</a:t>
            </a:r>
            <a:r>
              <a:rPr lang="fr-FR" sz="2400" dirty="0" smtClean="0">
                <a:cs typeface="Arial" charset="0"/>
              </a:rPr>
              <a:t> </a:t>
            </a:r>
            <a:r>
              <a:rPr lang="fr-FR" sz="2400" dirty="0" err="1" smtClean="0">
                <a:cs typeface="Arial" charset="0"/>
              </a:rPr>
              <a:t>codéiné</a:t>
            </a:r>
            <a:r>
              <a:rPr lang="fr-FR" sz="2400" dirty="0" smtClean="0">
                <a:cs typeface="Arial" charset="0"/>
              </a:rPr>
              <a:t>®</a:t>
            </a:r>
            <a:endParaRPr lang="fr-FR" dirty="0"/>
          </a:p>
        </p:txBody>
      </p:sp>
    </p:spTree>
    <p:extLst>
      <p:ext uri="{BB962C8B-B14F-4D97-AF65-F5344CB8AC3E}">
        <p14:creationId xmlns:p14="http://schemas.microsoft.com/office/powerpoint/2010/main" val="22684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fr-FR" dirty="0" smtClean="0"/>
              <a:t>Effet placebo</a:t>
            </a:r>
          </a:p>
        </p:txBody>
      </p:sp>
      <p:sp>
        <p:nvSpPr>
          <p:cNvPr id="11267" name="Rectangle 3"/>
          <p:cNvSpPr>
            <a:spLocks noGrp="1" noChangeArrowheads="1"/>
          </p:cNvSpPr>
          <p:nvPr>
            <p:ph type="body" idx="1"/>
          </p:nvPr>
        </p:nvSpPr>
        <p:spPr>
          <a:xfrm>
            <a:off x="107950" y="1600200"/>
            <a:ext cx="8856663" cy="4530725"/>
          </a:xfrm>
        </p:spPr>
        <p:txBody>
          <a:bodyPr/>
          <a:lstStyle/>
          <a:p>
            <a:pPr eaLnBrk="1" hangingPunct="1">
              <a:defRPr/>
            </a:pPr>
            <a:r>
              <a:rPr lang="fr-FR" sz="2800" dirty="0" smtClean="0"/>
              <a:t>Correspond aux effets psycho-physiologiques induits chez un patient par la prescription d’un placebo</a:t>
            </a:r>
          </a:p>
          <a:p>
            <a:pPr eaLnBrk="1" hangingPunct="1">
              <a:defRPr/>
            </a:pPr>
            <a:r>
              <a:rPr lang="fr-FR" sz="2800" dirty="0" smtClean="0"/>
              <a:t> Ces effets peuvent ne pas influencer l’état du patient (sujet placebo non répondeur), l’améliorer (sujet placebo-répondeur), ou l'aggraver (sujet nocebo-répondeur)</a:t>
            </a:r>
          </a:p>
          <a:p>
            <a:pPr eaLnBrk="1" hangingPunct="1">
              <a:defRPr/>
            </a:pPr>
            <a:r>
              <a:rPr lang="fr-FR" sz="2800" dirty="0" smtClean="0"/>
              <a:t> Effet « intervention médicale» = Effet de la thérapeutique + Effet placebo</a:t>
            </a:r>
          </a:p>
        </p:txBody>
      </p:sp>
    </p:spTree>
    <p:extLst>
      <p:ext uri="{BB962C8B-B14F-4D97-AF65-F5344CB8AC3E}">
        <p14:creationId xmlns:p14="http://schemas.microsoft.com/office/powerpoint/2010/main" val="916961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p:txBody>
          <a:bodyPr/>
          <a:lstStyle/>
          <a:p>
            <a:r>
              <a:rPr lang="fr-FR" altLang="fr-FR" smtClean="0"/>
              <a:t>Indications</a:t>
            </a:r>
          </a:p>
        </p:txBody>
      </p:sp>
      <p:sp>
        <p:nvSpPr>
          <p:cNvPr id="97283" name="Espace réservé du contenu 2"/>
          <p:cNvSpPr>
            <a:spLocks noGrp="1"/>
          </p:cNvSpPr>
          <p:nvPr>
            <p:ph idx="1"/>
          </p:nvPr>
        </p:nvSpPr>
        <p:spPr/>
        <p:txBody>
          <a:bodyPr/>
          <a:lstStyle/>
          <a:p>
            <a:r>
              <a:rPr lang="fr-FR" altLang="fr-FR" smtClean="0"/>
              <a:t>Traitement, dans l’échelle de l’OMS, des douleurs nociceptives d’intensité modérée </a:t>
            </a:r>
          </a:p>
          <a:p>
            <a:r>
              <a:rPr lang="fr-FR" altLang="fr-FR" smtClean="0"/>
              <a:t>Est toujours utilisée en association avec du paracétamol lors d’une indication d’antalgie</a:t>
            </a:r>
          </a:p>
        </p:txBody>
      </p:sp>
    </p:spTree>
    <p:extLst>
      <p:ext uri="{BB962C8B-B14F-4D97-AF65-F5344CB8AC3E}">
        <p14:creationId xmlns:p14="http://schemas.microsoft.com/office/powerpoint/2010/main" val="417098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re 2"/>
          <p:cNvSpPr>
            <a:spLocks noGrp="1"/>
          </p:cNvSpPr>
          <p:nvPr>
            <p:ph type="title"/>
          </p:nvPr>
        </p:nvSpPr>
        <p:spPr/>
        <p:txBody>
          <a:bodyPr/>
          <a:lstStyle/>
          <a:p>
            <a:r>
              <a:rPr lang="fr-FR" altLang="fr-FR" dirty="0" smtClean="0">
                <a:solidFill>
                  <a:srgbClr val="00B050"/>
                </a:solidFill>
              </a:rPr>
              <a:t>Buprénorphine: </a:t>
            </a:r>
            <a:r>
              <a:rPr lang="fr-FR" altLang="fr-FR" dirty="0" smtClean="0"/>
              <a:t>Utilisation clinique</a:t>
            </a:r>
          </a:p>
        </p:txBody>
      </p:sp>
      <p:sp>
        <p:nvSpPr>
          <p:cNvPr id="100355" name="Espace réservé du contenu 3"/>
          <p:cNvSpPr>
            <a:spLocks noGrp="1"/>
          </p:cNvSpPr>
          <p:nvPr>
            <p:ph idx="1"/>
          </p:nvPr>
        </p:nvSpPr>
        <p:spPr>
          <a:xfrm>
            <a:off x="0" y="1600200"/>
            <a:ext cx="9144000" cy="3197225"/>
          </a:xfrm>
        </p:spPr>
        <p:txBody>
          <a:bodyPr/>
          <a:lstStyle/>
          <a:p>
            <a:r>
              <a:rPr lang="fr-FR" altLang="fr-FR" sz="2400" dirty="0" smtClean="0">
                <a:solidFill>
                  <a:srgbClr val="FF0000"/>
                </a:solidFill>
              </a:rPr>
              <a:t>Agoniste partiel </a:t>
            </a:r>
            <a:r>
              <a:rPr lang="en-US" altLang="fr-FR" sz="2400" dirty="0" smtClean="0">
                <a:solidFill>
                  <a:srgbClr val="FF0000"/>
                </a:solidFill>
              </a:rPr>
              <a:t>µ à </a:t>
            </a:r>
            <a:r>
              <a:rPr lang="en-US" altLang="fr-FR" sz="2400" dirty="0" err="1" smtClean="0">
                <a:solidFill>
                  <a:srgbClr val="FF0000"/>
                </a:solidFill>
              </a:rPr>
              <a:t>effet</a:t>
            </a:r>
            <a:r>
              <a:rPr lang="en-US" altLang="fr-FR" sz="2400" dirty="0" smtClean="0">
                <a:solidFill>
                  <a:srgbClr val="FF0000"/>
                </a:solidFill>
              </a:rPr>
              <a:t> plafond</a:t>
            </a:r>
            <a:r>
              <a:rPr lang="en-US" altLang="fr-FR" sz="2400" dirty="0" smtClean="0"/>
              <a:t> </a:t>
            </a:r>
            <a:r>
              <a:rPr lang="en-US" altLang="fr-FR" sz="2400" dirty="0" err="1" smtClean="0"/>
              <a:t>moins</a:t>
            </a:r>
            <a:r>
              <a:rPr lang="en-US" altLang="fr-FR" sz="2400" dirty="0" smtClean="0"/>
              <a:t> </a:t>
            </a:r>
            <a:r>
              <a:rPr lang="en-US" altLang="fr-FR" sz="2400" dirty="0" err="1" smtClean="0"/>
              <a:t>efficace</a:t>
            </a:r>
            <a:r>
              <a:rPr lang="en-US" altLang="fr-FR" sz="2400" dirty="0" smtClean="0"/>
              <a:t> que la morphine (</a:t>
            </a:r>
            <a:r>
              <a:rPr lang="en-US" altLang="fr-FR" sz="2400" dirty="0" err="1" smtClean="0"/>
              <a:t>mais</a:t>
            </a:r>
            <a:r>
              <a:rPr lang="en-US" altLang="fr-FR" sz="2400" dirty="0" smtClean="0"/>
              <a:t> plus puissant!)</a:t>
            </a:r>
          </a:p>
          <a:p>
            <a:r>
              <a:rPr lang="en-US" altLang="fr-FR" sz="2400" dirty="0" err="1" smtClean="0"/>
              <a:t>Durée</a:t>
            </a:r>
            <a:r>
              <a:rPr lang="en-US" altLang="fr-FR" sz="2400" dirty="0" smtClean="0"/>
              <a:t> </a:t>
            </a:r>
            <a:r>
              <a:rPr lang="en-US" altLang="fr-FR" sz="2400" dirty="0" err="1" smtClean="0"/>
              <a:t>d’action</a:t>
            </a:r>
            <a:r>
              <a:rPr lang="en-US" altLang="fr-FR" sz="2400" dirty="0" smtClean="0"/>
              <a:t> de 10 h</a:t>
            </a:r>
          </a:p>
          <a:p>
            <a:r>
              <a:rPr lang="en-US" altLang="fr-FR" sz="2400" dirty="0" err="1" smtClean="0">
                <a:solidFill>
                  <a:srgbClr val="FF0000"/>
                </a:solidFill>
              </a:rPr>
              <a:t>Très</a:t>
            </a:r>
            <a:r>
              <a:rPr lang="en-US" altLang="fr-FR" sz="2400" dirty="0" smtClean="0">
                <a:solidFill>
                  <a:srgbClr val="FF0000"/>
                </a:solidFill>
              </a:rPr>
              <a:t> forte </a:t>
            </a:r>
            <a:r>
              <a:rPr lang="en-US" altLang="fr-FR" sz="2400" dirty="0" err="1" smtClean="0">
                <a:solidFill>
                  <a:srgbClr val="FF0000"/>
                </a:solidFill>
              </a:rPr>
              <a:t>affinité</a:t>
            </a:r>
            <a:r>
              <a:rPr lang="en-US" altLang="fr-FR" sz="2400" dirty="0" smtClean="0">
                <a:solidFill>
                  <a:srgbClr val="FF0000"/>
                </a:solidFill>
              </a:rPr>
              <a:t> </a:t>
            </a:r>
            <a:r>
              <a:rPr lang="en-US" altLang="fr-FR" sz="2400" dirty="0" smtClean="0"/>
              <a:t>(</a:t>
            </a:r>
            <a:r>
              <a:rPr lang="en-US" altLang="fr-FR" sz="2400" dirty="0" err="1" smtClean="0"/>
              <a:t>peu</a:t>
            </a:r>
            <a:r>
              <a:rPr lang="en-US" altLang="fr-FR" sz="2400" dirty="0" smtClean="0"/>
              <a:t> </a:t>
            </a:r>
            <a:r>
              <a:rPr lang="en-US" altLang="fr-FR" sz="2400" dirty="0" err="1" smtClean="0"/>
              <a:t>réversible</a:t>
            </a:r>
            <a:r>
              <a:rPr lang="en-US" altLang="fr-FR" sz="2400" dirty="0" smtClean="0"/>
              <a:t> avec naloxone)</a:t>
            </a:r>
          </a:p>
          <a:p>
            <a:r>
              <a:rPr lang="en-US" altLang="fr-FR" sz="2400" dirty="0" smtClean="0"/>
              <a:t>Cps </a:t>
            </a:r>
            <a:r>
              <a:rPr lang="en-US" altLang="fr-FR" sz="2400" dirty="0" err="1" smtClean="0"/>
              <a:t>sublinguaux</a:t>
            </a:r>
            <a:r>
              <a:rPr lang="en-US" altLang="fr-FR" sz="2400" dirty="0" smtClean="0"/>
              <a:t> à 0,2 mg (</a:t>
            </a:r>
            <a:r>
              <a:rPr lang="en-US" altLang="fr-FR" sz="2400" dirty="0" err="1" smtClean="0"/>
              <a:t>Temgésic</a:t>
            </a:r>
            <a:r>
              <a:rPr lang="en-US" altLang="fr-FR" sz="2400" dirty="0" smtClean="0"/>
              <a:t>) et à 0.4, 2, 4, 8 mg (</a:t>
            </a:r>
            <a:r>
              <a:rPr lang="en-US" altLang="fr-FR" sz="2400" dirty="0" err="1" smtClean="0"/>
              <a:t>Subutex</a:t>
            </a:r>
            <a:r>
              <a:rPr lang="en-US" altLang="fr-FR" sz="2400" dirty="0" smtClean="0"/>
              <a:t> pour la substitution)</a:t>
            </a:r>
          </a:p>
          <a:p>
            <a:r>
              <a:rPr lang="fr-FR" altLang="fr-FR" sz="2400" dirty="0" smtClean="0"/>
              <a:t>Place « incertaine » dans les paliers de l’OMS</a:t>
            </a:r>
          </a:p>
          <a:p>
            <a:endParaRPr lang="en-US" altLang="fr-FR" sz="2400" dirty="0" smtClean="0"/>
          </a:p>
          <a:p>
            <a:endParaRPr lang="fr-FR" altLang="fr-FR" dirty="0" smtClean="0"/>
          </a:p>
        </p:txBody>
      </p:sp>
      <p:sp>
        <p:nvSpPr>
          <p:cNvPr id="4" name="Rectangle 3"/>
          <p:cNvSpPr/>
          <p:nvPr/>
        </p:nvSpPr>
        <p:spPr>
          <a:xfrm>
            <a:off x="250825" y="4868863"/>
            <a:ext cx="8713788" cy="18002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dirty="0">
                <a:solidFill>
                  <a:schemeClr val="tx1"/>
                </a:solidFill>
              </a:rPr>
              <a:t>La forte affinité de la buprénorphine pour les récepteurs peut poser en clinique deux problèmes:</a:t>
            </a:r>
          </a:p>
          <a:p>
            <a:pPr algn="just">
              <a:buFontTx/>
              <a:buChar char="-"/>
              <a:defRPr/>
            </a:pPr>
            <a:r>
              <a:rPr lang="fr-FR" dirty="0">
                <a:solidFill>
                  <a:schemeClr val="tx1"/>
                </a:solidFill>
              </a:rPr>
              <a:t>Réversibilité difficile par les antagonistes en cas de surdosage</a:t>
            </a:r>
          </a:p>
          <a:p>
            <a:pPr algn="just">
              <a:buFontTx/>
              <a:buChar char="-"/>
              <a:defRPr/>
            </a:pPr>
            <a:r>
              <a:rPr lang="fr-FR" dirty="0">
                <a:solidFill>
                  <a:schemeClr val="tx1"/>
                </a:solidFill>
              </a:rPr>
              <a:t>S’il faut ensuite une analgésie plus efficace, il faut de fortes doses de fentanyl; ceci pose aussi le problème du toxicomane substitué qui risque de « forcer » sur un « shoot » complémentaire d’héroïne</a:t>
            </a:r>
          </a:p>
          <a:p>
            <a:pPr algn="ctr">
              <a:defRPr/>
            </a:pPr>
            <a:endParaRPr lang="fr-FR" dirty="0">
              <a:solidFill>
                <a:schemeClr val="tx1"/>
              </a:solidFill>
            </a:endParaRPr>
          </a:p>
        </p:txBody>
      </p:sp>
      <p:sp>
        <p:nvSpPr>
          <p:cNvPr id="100357" name="ZoneTexte 4"/>
          <p:cNvSpPr txBox="1">
            <a:spLocks noChangeArrowheads="1"/>
          </p:cNvSpPr>
          <p:nvPr/>
        </p:nvSpPr>
        <p:spPr bwMode="auto">
          <a:xfrm>
            <a:off x="0" y="0"/>
            <a:ext cx="27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FF0000"/>
                </a:solidFill>
                <a:latin typeface="Arial" charset="0"/>
              </a:rPr>
              <a:t>*</a:t>
            </a:r>
          </a:p>
        </p:txBody>
      </p:sp>
    </p:spTree>
    <p:extLst>
      <p:ext uri="{BB962C8B-B14F-4D97-AF65-F5344CB8AC3E}">
        <p14:creationId xmlns:p14="http://schemas.microsoft.com/office/powerpoint/2010/main" val="41706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684213" y="115888"/>
            <a:ext cx="7772400" cy="1143000"/>
          </a:xfrm>
        </p:spPr>
        <p:txBody>
          <a:bodyPr/>
          <a:lstStyle/>
          <a:p>
            <a:r>
              <a:rPr lang="fr-FR" altLang="fr-FR" smtClean="0">
                <a:solidFill>
                  <a:srgbClr val="00B050"/>
                </a:solidFill>
              </a:rPr>
              <a:t>L’hydromorphone</a:t>
            </a:r>
          </a:p>
        </p:txBody>
      </p:sp>
      <p:sp>
        <p:nvSpPr>
          <p:cNvPr id="101379" name="Rectangle 3"/>
          <p:cNvSpPr>
            <a:spLocks noGrp="1" noChangeArrowheads="1"/>
          </p:cNvSpPr>
          <p:nvPr>
            <p:ph type="body" sz="half" idx="1"/>
          </p:nvPr>
        </p:nvSpPr>
        <p:spPr>
          <a:xfrm>
            <a:off x="0" y="1600200"/>
            <a:ext cx="4498975" cy="4525963"/>
          </a:xfrm>
        </p:spPr>
        <p:txBody>
          <a:bodyPr/>
          <a:lstStyle/>
          <a:p>
            <a:r>
              <a:rPr lang="fr-FR" altLang="fr-FR" sz="2800" smtClean="0"/>
              <a:t>Sophidone</a:t>
            </a:r>
          </a:p>
          <a:p>
            <a:r>
              <a:rPr lang="fr-FR" altLang="fr-FR" sz="2800" smtClean="0"/>
              <a:t>Agoniste </a:t>
            </a:r>
            <a:r>
              <a:rPr lang="en-US" altLang="fr-FR" sz="2800" smtClean="0"/>
              <a:t>µ puissant (X10/Mo) </a:t>
            </a:r>
          </a:p>
          <a:p>
            <a:r>
              <a:rPr lang="en-US" altLang="fr-FR" sz="2800" smtClean="0"/>
              <a:t>Forme immédiate (2, 4, 6 mg) active 3-4 h</a:t>
            </a:r>
          </a:p>
          <a:p>
            <a:r>
              <a:rPr lang="en-US" altLang="fr-FR" sz="2800" smtClean="0"/>
              <a:t>Forme retard sur 12 h (4, 8, 16, 24 mg)</a:t>
            </a:r>
          </a:p>
        </p:txBody>
      </p:sp>
      <p:pic>
        <p:nvPicPr>
          <p:cNvPr id="101380" name="Picture 4" descr="hydromorph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87925" y="2497138"/>
            <a:ext cx="3316288" cy="3155950"/>
          </a:xfrm>
          <a:noFill/>
        </p:spPr>
      </p:pic>
    </p:spTree>
    <p:extLst>
      <p:ext uri="{BB962C8B-B14F-4D97-AF65-F5344CB8AC3E}">
        <p14:creationId xmlns:p14="http://schemas.microsoft.com/office/powerpoint/2010/main" val="9542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474840" cy="1143000"/>
          </a:xfrm>
        </p:spPr>
        <p:txBody>
          <a:bodyPr/>
          <a:lstStyle/>
          <a:p>
            <a:r>
              <a:rPr lang="fr-FR" dirty="0" smtClean="0">
                <a:solidFill>
                  <a:srgbClr val="00B050"/>
                </a:solidFill>
              </a:rPr>
              <a:t>Oxycodone</a:t>
            </a:r>
            <a:endParaRPr lang="fr-FR" dirty="0">
              <a:solidFill>
                <a:srgbClr val="00B050"/>
              </a:solidFill>
            </a:endParaRPr>
          </a:p>
        </p:txBody>
      </p:sp>
      <p:sp>
        <p:nvSpPr>
          <p:cNvPr id="103426" name="Espace réservé du contenu 2"/>
          <p:cNvSpPr>
            <a:spLocks noGrp="1"/>
          </p:cNvSpPr>
          <p:nvPr>
            <p:ph sz="half" idx="1"/>
          </p:nvPr>
        </p:nvSpPr>
        <p:spPr/>
        <p:txBody>
          <a:bodyPr>
            <a:normAutofit lnSpcReduction="10000"/>
          </a:bodyPr>
          <a:lstStyle/>
          <a:p>
            <a:pPr eaLnBrk="1" hangingPunct="1"/>
            <a:r>
              <a:rPr lang="fr-FR" altLang="fr-FR" sz="2400" smtClean="0"/>
              <a:t>14-hydroxy-7,8-dihydrocodéinone</a:t>
            </a:r>
          </a:p>
          <a:p>
            <a:pPr eaLnBrk="1" hangingPunct="1"/>
            <a:r>
              <a:rPr lang="fr-FR" altLang="fr-FR" sz="2400" smtClean="0"/>
              <a:t>Opioïde semi-synthétique</a:t>
            </a:r>
          </a:p>
          <a:p>
            <a:pPr eaLnBrk="1" hangingPunct="1"/>
            <a:r>
              <a:rPr lang="fr-FR" altLang="fr-FR" sz="2400" smtClean="0"/>
              <a:t>Métabolites: oxymorphone, noroxycodone et noroxymorphone</a:t>
            </a:r>
          </a:p>
          <a:p>
            <a:pPr eaLnBrk="1" hangingPunct="1"/>
            <a:r>
              <a:rPr lang="fr-FR" altLang="fr-FR" sz="2400" smtClean="0"/>
              <a:t>Liposolubilité ≈ morphine</a:t>
            </a:r>
          </a:p>
          <a:p>
            <a:pPr eaLnBrk="1" hangingPunct="1"/>
            <a:r>
              <a:rPr lang="fr-FR" altLang="fr-FR" sz="2400" smtClean="0"/>
              <a:t>Agoniste µ</a:t>
            </a:r>
            <a:r>
              <a:rPr lang="fr-FR" altLang="fr-FR" sz="2400" baseline="-25000" smtClean="0"/>
              <a:t>1</a:t>
            </a:r>
            <a:r>
              <a:rPr lang="fr-FR" altLang="fr-FR" sz="2400" smtClean="0"/>
              <a:t> peu affine (5 à 40 fois moins que morphine), mais facilement transporté dans SNC</a:t>
            </a:r>
          </a:p>
          <a:p>
            <a:pPr eaLnBrk="1" hangingPunct="1"/>
            <a:r>
              <a:rPr lang="fr-FR" altLang="fr-FR" sz="2400" smtClean="0"/>
              <a:t>Est aussi agoniste </a:t>
            </a:r>
            <a:r>
              <a:rPr lang="el-GR" altLang="fr-FR" sz="2400" smtClean="0"/>
              <a:t>κ</a:t>
            </a:r>
            <a:r>
              <a:rPr lang="fr-FR" altLang="fr-FR" sz="2400" baseline="-25000" smtClean="0"/>
              <a:t>2b</a:t>
            </a:r>
            <a:r>
              <a:rPr lang="fr-FR" altLang="fr-FR" sz="2400" smtClean="0"/>
              <a:t> (et </a:t>
            </a:r>
            <a:r>
              <a:rPr lang="el-GR" altLang="fr-FR" sz="2400" smtClean="0"/>
              <a:t>δ</a:t>
            </a:r>
            <a:r>
              <a:rPr lang="fr-FR" altLang="fr-FR" sz="2400" smtClean="0"/>
              <a:t>)</a:t>
            </a:r>
          </a:p>
        </p:txBody>
      </p:sp>
      <p:sp>
        <p:nvSpPr>
          <p:cNvPr id="103427" name="Espace réservé du contenu 5"/>
          <p:cNvSpPr>
            <a:spLocks noGrp="1"/>
          </p:cNvSpPr>
          <p:nvPr>
            <p:ph sz="half" idx="2"/>
          </p:nvPr>
        </p:nvSpPr>
        <p:spPr/>
        <p:txBody>
          <a:bodyPr>
            <a:normAutofit lnSpcReduction="10000"/>
          </a:bodyPr>
          <a:lstStyle/>
          <a:p>
            <a:r>
              <a:rPr lang="fr-FR" altLang="fr-FR" sz="2400" dirty="0" smtClean="0"/>
              <a:t>Le ratio Mo/OC est de 1,5 : 1 si on passe de Mo à OC; il est de 1,33 : 1 dans l’autre sens</a:t>
            </a:r>
          </a:p>
          <a:p>
            <a:r>
              <a:rPr lang="fr-FR" altLang="fr-FR" sz="2400" dirty="0" smtClean="0"/>
              <a:t>Il y a moins de tolérance croisée quand on va de Mo vers OC que dans l’autre sens</a:t>
            </a:r>
          </a:p>
          <a:p>
            <a:r>
              <a:rPr lang="fr-FR" altLang="fr-FR" sz="2400" dirty="0" smtClean="0"/>
              <a:t> </a:t>
            </a:r>
            <a:r>
              <a:rPr lang="fr-FR" altLang="fr-FR" sz="2400" b="1" dirty="0"/>
              <a:t>Au pic, </a:t>
            </a:r>
            <a:r>
              <a:rPr lang="fr-FR" altLang="fr-FR" sz="2400" b="1" dirty="0">
                <a:solidFill>
                  <a:srgbClr val="FF0000"/>
                </a:solidFill>
              </a:rPr>
              <a:t>C </a:t>
            </a:r>
            <a:r>
              <a:rPr lang="fr-FR" altLang="fr-FR" sz="1800" b="1" dirty="0">
                <a:solidFill>
                  <a:srgbClr val="FF0000"/>
                </a:solidFill>
              </a:rPr>
              <a:t>cérébrale</a:t>
            </a:r>
            <a:r>
              <a:rPr lang="fr-FR" altLang="fr-FR" sz="2400" b="1" dirty="0">
                <a:solidFill>
                  <a:srgbClr val="FF0000"/>
                </a:solidFill>
              </a:rPr>
              <a:t> est 3 X plus élevée que C </a:t>
            </a:r>
            <a:r>
              <a:rPr lang="fr-FR" altLang="fr-FR" sz="1800" b="1" dirty="0">
                <a:solidFill>
                  <a:srgbClr val="FF0000"/>
                </a:solidFill>
              </a:rPr>
              <a:t>plasma</a:t>
            </a:r>
            <a:r>
              <a:rPr lang="fr-FR" altLang="fr-FR" sz="2400" b="1" dirty="0">
                <a:solidFill>
                  <a:srgbClr val="FF0000"/>
                </a:solidFill>
              </a:rPr>
              <a:t> </a:t>
            </a:r>
            <a:r>
              <a:rPr lang="fr-FR" altLang="fr-FR" sz="2400" b="1" dirty="0"/>
              <a:t>du fait d’un transporteur</a:t>
            </a:r>
          </a:p>
          <a:p>
            <a:endParaRPr lang="fr-FR" altLang="fr-FR" sz="2400" dirty="0" smtClean="0"/>
          </a:p>
          <a:p>
            <a:endParaRPr lang="fr-FR" altLang="fr-FR" dirty="0" smtClean="0"/>
          </a:p>
        </p:txBody>
      </p:sp>
      <p:sp>
        <p:nvSpPr>
          <p:cNvPr id="103428" name="ZoneTexte 3"/>
          <p:cNvSpPr txBox="1">
            <a:spLocks noChangeArrowheads="1"/>
          </p:cNvSpPr>
          <p:nvPr/>
        </p:nvSpPr>
        <p:spPr bwMode="auto">
          <a:xfrm>
            <a:off x="4932040" y="201434"/>
            <a:ext cx="3530600" cy="923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FF0000"/>
                </a:solidFill>
                <a:latin typeface="Arial" charset="0"/>
              </a:rPr>
              <a:t>Recommandation (per os):</a:t>
            </a:r>
          </a:p>
          <a:p>
            <a:pPr eaLnBrk="1" hangingPunct="1">
              <a:spcBef>
                <a:spcPct val="0"/>
              </a:spcBef>
              <a:buFontTx/>
              <a:buChar char="-"/>
            </a:pPr>
            <a:r>
              <a:rPr lang="fr-FR" altLang="fr-FR" sz="1800">
                <a:solidFill>
                  <a:srgbClr val="FF0000"/>
                </a:solidFill>
                <a:latin typeface="Arial" charset="0"/>
              </a:rPr>
              <a:t>Morphine vers oxycodone: 2 : 1</a:t>
            </a:r>
          </a:p>
          <a:p>
            <a:pPr eaLnBrk="1" hangingPunct="1">
              <a:spcBef>
                <a:spcPct val="0"/>
              </a:spcBef>
              <a:buFontTx/>
              <a:buChar char="-"/>
            </a:pPr>
            <a:r>
              <a:rPr lang="fr-FR" altLang="fr-FR" sz="1800">
                <a:solidFill>
                  <a:srgbClr val="FF0000"/>
                </a:solidFill>
                <a:latin typeface="Arial" charset="0"/>
              </a:rPr>
              <a:t>Oxycodone vers morphine: 1 : 1</a:t>
            </a:r>
          </a:p>
        </p:txBody>
      </p:sp>
    </p:spTree>
    <p:extLst>
      <p:ext uri="{BB962C8B-B14F-4D97-AF65-F5344CB8AC3E}">
        <p14:creationId xmlns:p14="http://schemas.microsoft.com/office/powerpoint/2010/main" val="280349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
          <p:cNvSpPr>
            <a:spLocks noGrp="1"/>
          </p:cNvSpPr>
          <p:nvPr>
            <p:ph type="title"/>
          </p:nvPr>
        </p:nvSpPr>
        <p:spPr>
          <a:xfrm>
            <a:off x="468313" y="0"/>
            <a:ext cx="8229600" cy="1143000"/>
          </a:xfrm>
        </p:spPr>
        <p:txBody>
          <a:bodyPr/>
          <a:lstStyle/>
          <a:p>
            <a:pPr eaLnBrk="1" hangingPunct="1"/>
            <a:r>
              <a:rPr lang="fr-FR" altLang="fr-FR" dirty="0" smtClean="0"/>
              <a:t>Métabolisme OC</a:t>
            </a:r>
          </a:p>
        </p:txBody>
      </p:sp>
      <p:pic>
        <p:nvPicPr>
          <p:cNvPr id="1064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773238"/>
            <a:ext cx="5492750" cy="3275012"/>
          </a:xfrm>
          <a:noFill/>
        </p:spPr>
      </p:pic>
      <p:sp>
        <p:nvSpPr>
          <p:cNvPr id="106500" name="ZoneTexte 6"/>
          <p:cNvSpPr txBox="1">
            <a:spLocks noChangeArrowheads="1"/>
          </p:cNvSpPr>
          <p:nvPr/>
        </p:nvSpPr>
        <p:spPr bwMode="auto">
          <a:xfrm>
            <a:off x="971550" y="1412875"/>
            <a:ext cx="1928813" cy="646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N-déméthylation </a:t>
            </a:r>
          </a:p>
          <a:p>
            <a:pPr eaLnBrk="1" hangingPunct="1">
              <a:spcBef>
                <a:spcPct val="0"/>
              </a:spcBef>
              <a:buFontTx/>
              <a:buNone/>
            </a:pPr>
            <a:r>
              <a:rPr lang="fr-FR" altLang="fr-FR" sz="1800">
                <a:latin typeface="Arial" charset="0"/>
              </a:rPr>
              <a:t>en position 17</a:t>
            </a:r>
          </a:p>
        </p:txBody>
      </p:sp>
      <p:cxnSp>
        <p:nvCxnSpPr>
          <p:cNvPr id="9" name="Connecteur droit avec flèche 8"/>
          <p:cNvCxnSpPr>
            <a:stCxn id="106500" idx="3"/>
          </p:cNvCxnSpPr>
          <p:nvPr/>
        </p:nvCxnSpPr>
        <p:spPr>
          <a:xfrm>
            <a:off x="2900363" y="1736725"/>
            <a:ext cx="879475" cy="5397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6502" name="ZoneTexte 9"/>
          <p:cNvSpPr txBox="1">
            <a:spLocks noChangeArrowheads="1"/>
          </p:cNvSpPr>
          <p:nvPr/>
        </p:nvSpPr>
        <p:spPr bwMode="auto">
          <a:xfrm>
            <a:off x="6372225" y="1557338"/>
            <a:ext cx="2146300" cy="368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3-O-déméthylation </a:t>
            </a:r>
          </a:p>
        </p:txBody>
      </p:sp>
      <p:cxnSp>
        <p:nvCxnSpPr>
          <p:cNvPr id="11" name="Connecteur droit avec flèche 10"/>
          <p:cNvCxnSpPr>
            <a:stCxn id="106502" idx="1"/>
          </p:cNvCxnSpPr>
          <p:nvPr/>
        </p:nvCxnSpPr>
        <p:spPr>
          <a:xfrm flipH="1">
            <a:off x="5580063" y="1741488"/>
            <a:ext cx="792162" cy="53498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6504" name="ZoneTexte 13"/>
          <p:cNvSpPr txBox="1">
            <a:spLocks noChangeArrowheads="1"/>
          </p:cNvSpPr>
          <p:nvPr/>
        </p:nvSpPr>
        <p:spPr bwMode="auto">
          <a:xfrm>
            <a:off x="468313" y="4149725"/>
            <a:ext cx="1941512" cy="368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O-déméthylation </a:t>
            </a:r>
          </a:p>
        </p:txBody>
      </p:sp>
      <p:cxnSp>
        <p:nvCxnSpPr>
          <p:cNvPr id="15" name="Connecteur droit avec flèche 14"/>
          <p:cNvCxnSpPr/>
          <p:nvPr/>
        </p:nvCxnSpPr>
        <p:spPr>
          <a:xfrm flipV="1">
            <a:off x="2411413" y="3860800"/>
            <a:ext cx="1152525" cy="4318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6506" name="ZoneTexte 16"/>
          <p:cNvSpPr txBox="1">
            <a:spLocks noChangeArrowheads="1"/>
          </p:cNvSpPr>
          <p:nvPr/>
        </p:nvSpPr>
        <p:spPr bwMode="auto">
          <a:xfrm>
            <a:off x="7019925" y="4076700"/>
            <a:ext cx="1928813" cy="369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N-déméthylation </a:t>
            </a:r>
          </a:p>
        </p:txBody>
      </p:sp>
      <p:cxnSp>
        <p:nvCxnSpPr>
          <p:cNvPr id="18" name="Connecteur droit avec flèche 17"/>
          <p:cNvCxnSpPr/>
          <p:nvPr/>
        </p:nvCxnSpPr>
        <p:spPr>
          <a:xfrm flipH="1" flipV="1">
            <a:off x="5940425" y="3860800"/>
            <a:ext cx="1079500" cy="36036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6508" name="ZoneTexte 19"/>
          <p:cNvSpPr txBox="1">
            <a:spLocks noChangeArrowheads="1"/>
          </p:cNvSpPr>
          <p:nvPr/>
        </p:nvSpPr>
        <p:spPr bwMode="auto">
          <a:xfrm>
            <a:off x="3492500" y="1268413"/>
            <a:ext cx="2405063" cy="3698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Conjugaison 5-10% </a:t>
            </a:r>
          </a:p>
        </p:txBody>
      </p:sp>
      <p:cxnSp>
        <p:nvCxnSpPr>
          <p:cNvPr id="21" name="Connecteur droit avec flèche 20"/>
          <p:cNvCxnSpPr>
            <a:endCxn id="106508" idx="2"/>
          </p:cNvCxnSpPr>
          <p:nvPr/>
        </p:nvCxnSpPr>
        <p:spPr>
          <a:xfrm flipH="1" flipV="1">
            <a:off x="4694238" y="1638300"/>
            <a:ext cx="22225" cy="42227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flipV="1">
            <a:off x="179388" y="1268413"/>
            <a:ext cx="33131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79388" y="1268413"/>
            <a:ext cx="0" cy="37449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79388" y="5013325"/>
            <a:ext cx="201612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195513" y="4797425"/>
            <a:ext cx="852487" cy="368300"/>
          </a:xfrm>
          <a:prstGeom prst="rect">
            <a:avLst/>
          </a:prstGeom>
          <a:noFill/>
          <a:ln>
            <a:solidFill>
              <a:schemeClr val="accent3">
                <a:lumMod val="75000"/>
              </a:schemeClr>
            </a:solidFill>
          </a:ln>
        </p:spPr>
        <p:txBody>
          <a:bodyPr wrap="none">
            <a:spAutoFit/>
          </a:bodyPr>
          <a:lstStyle/>
          <a:p>
            <a:pPr>
              <a:defRPr/>
            </a:pPr>
            <a:r>
              <a:rPr lang="fr-FR" dirty="0"/>
              <a:t>Urines</a:t>
            </a:r>
          </a:p>
        </p:txBody>
      </p:sp>
      <p:cxnSp>
        <p:nvCxnSpPr>
          <p:cNvPr id="35" name="Connecteur droit avec flèche 34"/>
          <p:cNvCxnSpPr>
            <a:endCxn id="33" idx="3"/>
          </p:cNvCxnSpPr>
          <p:nvPr/>
        </p:nvCxnSpPr>
        <p:spPr>
          <a:xfrm flipH="1">
            <a:off x="3048000" y="4724400"/>
            <a:ext cx="947738" cy="25717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6515" name="ZoneTexte 35"/>
          <p:cNvSpPr txBox="1">
            <a:spLocks noChangeArrowheads="1"/>
          </p:cNvSpPr>
          <p:nvPr/>
        </p:nvSpPr>
        <p:spPr bwMode="auto">
          <a:xfrm>
            <a:off x="1258888" y="5876925"/>
            <a:ext cx="6673850" cy="369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Les % font référence à la C</a:t>
            </a:r>
            <a:r>
              <a:rPr lang="fr-FR" altLang="fr-FR" sz="1200">
                <a:latin typeface="Arial" charset="0"/>
              </a:rPr>
              <a:t>max</a:t>
            </a:r>
            <a:r>
              <a:rPr lang="fr-FR" altLang="fr-FR" sz="1800">
                <a:latin typeface="Arial" charset="0"/>
              </a:rPr>
              <a:t> observée après 15 mg per os LI</a:t>
            </a:r>
          </a:p>
        </p:txBody>
      </p:sp>
      <p:sp>
        <p:nvSpPr>
          <p:cNvPr id="106516" name="ZoneTexte 19"/>
          <p:cNvSpPr txBox="1">
            <a:spLocks noChangeArrowheads="1"/>
          </p:cNvSpPr>
          <p:nvPr/>
        </p:nvSpPr>
        <p:spPr bwMode="auto">
          <a:xfrm>
            <a:off x="6516688" y="2349500"/>
            <a:ext cx="1787525" cy="460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solidFill>
                  <a:srgbClr val="FF0000"/>
                </a:solidFill>
                <a:latin typeface="Arial" charset="0"/>
              </a:rPr>
              <a:t>Attention métaboliseurs</a:t>
            </a:r>
          </a:p>
          <a:p>
            <a:pPr eaLnBrk="1" hangingPunct="1">
              <a:spcBef>
                <a:spcPct val="0"/>
              </a:spcBef>
              <a:buFontTx/>
              <a:buNone/>
            </a:pPr>
            <a:r>
              <a:rPr lang="fr-FR" altLang="fr-FR" sz="1200">
                <a:solidFill>
                  <a:srgbClr val="FF0000"/>
                </a:solidFill>
                <a:latin typeface="Arial" charset="0"/>
              </a:rPr>
              <a:t>lents: OC peu efficace</a:t>
            </a:r>
          </a:p>
        </p:txBody>
      </p:sp>
      <p:sp>
        <p:nvSpPr>
          <p:cNvPr id="106517" name="ZoneTexte 21"/>
          <p:cNvSpPr txBox="1">
            <a:spLocks noChangeArrowheads="1"/>
          </p:cNvSpPr>
          <p:nvPr/>
        </p:nvSpPr>
        <p:spPr bwMode="auto">
          <a:xfrm>
            <a:off x="1331913" y="3141663"/>
            <a:ext cx="116205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latin typeface="Arial" charset="0"/>
              </a:rPr>
              <a:t>Moins affine µ</a:t>
            </a:r>
          </a:p>
          <a:p>
            <a:pPr eaLnBrk="1" hangingPunct="1">
              <a:spcBef>
                <a:spcPct val="0"/>
              </a:spcBef>
              <a:buFontTx/>
              <a:buNone/>
            </a:pPr>
            <a:r>
              <a:rPr lang="fr-FR" altLang="fr-FR" sz="1200">
                <a:latin typeface="Arial" charset="0"/>
              </a:rPr>
              <a:t>Moins efficace</a:t>
            </a:r>
          </a:p>
          <a:p>
            <a:pPr eaLnBrk="1" hangingPunct="1">
              <a:spcBef>
                <a:spcPct val="0"/>
              </a:spcBef>
              <a:buFontTx/>
              <a:buNone/>
            </a:pPr>
            <a:r>
              <a:rPr lang="fr-FR" altLang="fr-FR" sz="1200">
                <a:latin typeface="Arial" charset="0"/>
              </a:rPr>
              <a:t>que OC</a:t>
            </a:r>
          </a:p>
        </p:txBody>
      </p:sp>
      <p:sp>
        <p:nvSpPr>
          <p:cNvPr id="106518" name="ZoneTexte 22"/>
          <p:cNvSpPr txBox="1">
            <a:spLocks noChangeArrowheads="1"/>
          </p:cNvSpPr>
          <p:nvPr/>
        </p:nvSpPr>
        <p:spPr bwMode="auto">
          <a:xfrm>
            <a:off x="7092950" y="3141663"/>
            <a:ext cx="1730375" cy="6461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b="1">
                <a:solidFill>
                  <a:srgbClr val="FF0000"/>
                </a:solidFill>
                <a:latin typeface="Arial" charset="0"/>
              </a:rPr>
              <a:t>50 X plus affine µ</a:t>
            </a:r>
          </a:p>
          <a:p>
            <a:pPr eaLnBrk="1" hangingPunct="1">
              <a:spcBef>
                <a:spcPct val="0"/>
              </a:spcBef>
              <a:buFontTx/>
              <a:buNone/>
            </a:pPr>
            <a:r>
              <a:rPr lang="fr-FR" altLang="fr-FR" sz="1200" b="1">
                <a:solidFill>
                  <a:srgbClr val="FF0000"/>
                </a:solidFill>
                <a:latin typeface="Arial" charset="0"/>
              </a:rPr>
              <a:t>8 à 30 X plus efficace</a:t>
            </a:r>
          </a:p>
          <a:p>
            <a:pPr eaLnBrk="1" hangingPunct="1">
              <a:spcBef>
                <a:spcPct val="0"/>
              </a:spcBef>
              <a:buFontTx/>
              <a:buNone/>
            </a:pPr>
            <a:r>
              <a:rPr lang="fr-FR" altLang="fr-FR" sz="1200" b="1">
                <a:solidFill>
                  <a:srgbClr val="FF0000"/>
                </a:solidFill>
                <a:latin typeface="Arial" charset="0"/>
              </a:rPr>
              <a:t>que OC</a:t>
            </a:r>
          </a:p>
        </p:txBody>
      </p:sp>
      <p:sp>
        <p:nvSpPr>
          <p:cNvPr id="106519" name="ZoneTexte 23"/>
          <p:cNvSpPr txBox="1">
            <a:spLocks noChangeArrowheads="1"/>
          </p:cNvSpPr>
          <p:nvPr/>
        </p:nvSpPr>
        <p:spPr bwMode="auto">
          <a:xfrm>
            <a:off x="5508625" y="4365625"/>
            <a:ext cx="1360488" cy="6461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b="1">
                <a:solidFill>
                  <a:srgbClr val="FF0000"/>
                </a:solidFill>
                <a:latin typeface="Arial" charset="0"/>
              </a:rPr>
              <a:t>3 X plus affine µ</a:t>
            </a:r>
          </a:p>
          <a:p>
            <a:pPr eaLnBrk="1" hangingPunct="1">
              <a:spcBef>
                <a:spcPct val="0"/>
              </a:spcBef>
              <a:buFontTx/>
              <a:buNone/>
            </a:pPr>
            <a:r>
              <a:rPr lang="fr-FR" altLang="fr-FR" sz="1200" b="1">
                <a:solidFill>
                  <a:srgbClr val="FF0000"/>
                </a:solidFill>
                <a:latin typeface="Arial" charset="0"/>
              </a:rPr>
              <a:t>2X plus efficace</a:t>
            </a:r>
          </a:p>
          <a:p>
            <a:pPr eaLnBrk="1" hangingPunct="1">
              <a:spcBef>
                <a:spcPct val="0"/>
              </a:spcBef>
              <a:buFontTx/>
              <a:buNone/>
            </a:pPr>
            <a:r>
              <a:rPr lang="fr-FR" altLang="fr-FR" sz="1200" b="1">
                <a:solidFill>
                  <a:srgbClr val="FF0000"/>
                </a:solidFill>
                <a:latin typeface="Arial" charset="0"/>
              </a:rPr>
              <a:t>que OC</a:t>
            </a:r>
          </a:p>
        </p:txBody>
      </p:sp>
      <p:sp>
        <p:nvSpPr>
          <p:cNvPr id="106520" name="ZoneTexte 28"/>
          <p:cNvSpPr txBox="1">
            <a:spLocks noChangeArrowheads="1"/>
          </p:cNvSpPr>
          <p:nvPr/>
        </p:nvSpPr>
        <p:spPr bwMode="auto">
          <a:xfrm>
            <a:off x="2051050" y="5157788"/>
            <a:ext cx="1266825" cy="460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latin typeface="Arial" charset="0"/>
              </a:rPr>
              <a:t>Attention chez</a:t>
            </a:r>
          </a:p>
          <a:p>
            <a:pPr eaLnBrk="1" hangingPunct="1">
              <a:spcBef>
                <a:spcPct val="0"/>
              </a:spcBef>
              <a:buFontTx/>
              <a:buNone/>
            </a:pPr>
            <a:r>
              <a:rPr lang="fr-FR" altLang="fr-FR" sz="1200">
                <a:latin typeface="Arial" charset="0"/>
              </a:rPr>
              <a:t>insuffisant rénal</a:t>
            </a:r>
          </a:p>
        </p:txBody>
      </p:sp>
      <p:sp>
        <p:nvSpPr>
          <p:cNvPr id="106521" name="ZoneTexte 30"/>
          <p:cNvSpPr txBox="1">
            <a:spLocks noChangeArrowheads="1"/>
          </p:cNvSpPr>
          <p:nvPr/>
        </p:nvSpPr>
        <p:spPr bwMode="auto">
          <a:xfrm>
            <a:off x="4140200" y="3068638"/>
            <a:ext cx="1157288"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a:latin typeface="Arial" charset="0"/>
              </a:rPr>
              <a:t>Attention chez</a:t>
            </a:r>
          </a:p>
          <a:p>
            <a:pPr algn="ctr" eaLnBrk="1" hangingPunct="1">
              <a:spcBef>
                <a:spcPct val="0"/>
              </a:spcBef>
              <a:buFontTx/>
              <a:buNone/>
            </a:pPr>
            <a:r>
              <a:rPr lang="fr-FR" altLang="fr-FR" sz="1200">
                <a:latin typeface="Arial" charset="0"/>
              </a:rPr>
              <a:t>insuffisant </a:t>
            </a:r>
          </a:p>
          <a:p>
            <a:pPr algn="ctr" eaLnBrk="1" hangingPunct="1">
              <a:spcBef>
                <a:spcPct val="0"/>
              </a:spcBef>
              <a:buFontTx/>
              <a:buNone/>
            </a:pPr>
            <a:r>
              <a:rPr lang="fr-FR" altLang="fr-FR" sz="1200">
                <a:latin typeface="Arial" charset="0"/>
              </a:rPr>
              <a:t>hépatique</a:t>
            </a:r>
          </a:p>
        </p:txBody>
      </p:sp>
      <p:sp>
        <p:nvSpPr>
          <p:cNvPr id="106522" name="ZoneTexte 33"/>
          <p:cNvSpPr txBox="1">
            <a:spLocks noChangeArrowheads="1"/>
          </p:cNvSpPr>
          <p:nvPr/>
        </p:nvSpPr>
        <p:spPr bwMode="auto">
          <a:xfrm>
            <a:off x="971550" y="2205038"/>
            <a:ext cx="1541463" cy="461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solidFill>
                  <a:srgbClr val="FF0000"/>
                </a:solidFill>
                <a:latin typeface="Arial" charset="0"/>
              </a:rPr>
              <a:t>Attention inducteurs</a:t>
            </a:r>
          </a:p>
          <a:p>
            <a:pPr eaLnBrk="1" hangingPunct="1">
              <a:spcBef>
                <a:spcPct val="0"/>
              </a:spcBef>
              <a:buFontTx/>
              <a:buNone/>
            </a:pPr>
            <a:r>
              <a:rPr lang="fr-FR" altLang="fr-FR" sz="1200">
                <a:solidFill>
                  <a:srgbClr val="FF0000"/>
                </a:solidFill>
                <a:latin typeface="Arial" charset="0"/>
              </a:rPr>
              <a:t>et inhibiteurs</a:t>
            </a:r>
          </a:p>
        </p:txBody>
      </p:sp>
      <p:sp>
        <p:nvSpPr>
          <p:cNvPr id="106523" name="ZoneTexte 39"/>
          <p:cNvSpPr txBox="1">
            <a:spLocks noChangeArrowheads="1"/>
          </p:cNvSpPr>
          <p:nvPr/>
        </p:nvSpPr>
        <p:spPr bwMode="auto">
          <a:xfrm>
            <a:off x="6516688" y="3429000"/>
            <a:ext cx="588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a:latin typeface="Arial" charset="0"/>
              </a:rPr>
              <a:t>-11%</a:t>
            </a:r>
          </a:p>
        </p:txBody>
      </p:sp>
      <p:sp>
        <p:nvSpPr>
          <p:cNvPr id="106524" name="ZoneTexte 40"/>
          <p:cNvSpPr txBox="1">
            <a:spLocks noChangeArrowheads="1"/>
          </p:cNvSpPr>
          <p:nvPr/>
        </p:nvSpPr>
        <p:spPr bwMode="auto">
          <a:xfrm>
            <a:off x="2411413" y="342900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a:latin typeface="Arial" charset="0"/>
              </a:rPr>
              <a:t>47%-</a:t>
            </a:r>
          </a:p>
        </p:txBody>
      </p:sp>
      <p:sp>
        <p:nvSpPr>
          <p:cNvPr id="106525" name="ZoneTexte 9"/>
          <p:cNvSpPr txBox="1">
            <a:spLocks noChangeArrowheads="1"/>
          </p:cNvSpPr>
          <p:nvPr/>
        </p:nvSpPr>
        <p:spPr bwMode="auto">
          <a:xfrm>
            <a:off x="6372225" y="1052513"/>
            <a:ext cx="2174875" cy="3698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6-kéto-réduction </a:t>
            </a:r>
            <a:r>
              <a:rPr lang="fr-FR" altLang="fr-FR" sz="1400">
                <a:latin typeface="Arial" charset="0"/>
              </a:rPr>
              <a:t>8%</a:t>
            </a:r>
            <a:endParaRPr lang="fr-FR" altLang="fr-FR" sz="1800">
              <a:latin typeface="Arial" charset="0"/>
            </a:endParaRPr>
          </a:p>
        </p:txBody>
      </p:sp>
      <p:cxnSp>
        <p:nvCxnSpPr>
          <p:cNvPr id="43" name="Connecteur droit avec flèche 42"/>
          <p:cNvCxnSpPr>
            <a:endCxn id="106525" idx="1"/>
          </p:cNvCxnSpPr>
          <p:nvPr/>
        </p:nvCxnSpPr>
        <p:spPr>
          <a:xfrm flipV="1">
            <a:off x="5435600" y="1236663"/>
            <a:ext cx="936625" cy="82391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5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r>
              <a:rPr lang="fr-FR" altLang="fr-FR" dirty="0" smtClean="0">
                <a:solidFill>
                  <a:srgbClr val="00B050"/>
                </a:solidFill>
              </a:rPr>
              <a:t>La méthadone</a:t>
            </a:r>
          </a:p>
        </p:txBody>
      </p:sp>
      <p:sp>
        <p:nvSpPr>
          <p:cNvPr id="111619" name="Rectangle 3"/>
          <p:cNvSpPr>
            <a:spLocks noGrp="1" noChangeArrowheads="1"/>
          </p:cNvSpPr>
          <p:nvPr>
            <p:ph sz="half" idx="1"/>
          </p:nvPr>
        </p:nvSpPr>
        <p:spPr>
          <a:xfrm>
            <a:off x="0" y="1600200"/>
            <a:ext cx="4495800" cy="4525963"/>
          </a:xfrm>
        </p:spPr>
        <p:txBody>
          <a:bodyPr>
            <a:normAutofit lnSpcReduction="10000"/>
          </a:bodyPr>
          <a:lstStyle/>
          <a:p>
            <a:r>
              <a:rPr lang="fr-FR" altLang="fr-FR" sz="2400" b="1" smtClean="0"/>
              <a:t>Agoniste </a:t>
            </a:r>
            <a:r>
              <a:rPr lang="en-US" altLang="fr-FR" sz="2400" b="1" smtClean="0"/>
              <a:t>µ et </a:t>
            </a:r>
            <a:r>
              <a:rPr lang="el-GR" altLang="fr-FR" sz="2400" b="1" smtClean="0"/>
              <a:t>δ</a:t>
            </a:r>
            <a:r>
              <a:rPr lang="fr-FR" altLang="fr-FR" sz="2400" b="1" smtClean="0"/>
              <a:t> </a:t>
            </a:r>
            <a:r>
              <a:rPr lang="fr-FR" altLang="fr-FR" sz="2400" smtClean="0"/>
              <a:t>de puissance équivalente à celle de la morphine</a:t>
            </a:r>
          </a:p>
          <a:p>
            <a:r>
              <a:rPr lang="fr-FR" altLang="fr-FR" sz="2400" b="1" smtClean="0"/>
              <a:t>Antagoniste NMDA</a:t>
            </a:r>
            <a:r>
              <a:rPr lang="fr-FR" altLang="fr-FR" sz="2400" smtClean="0"/>
              <a:t>; peu d’internalisation des ℛ; d’où peu de tolérance</a:t>
            </a:r>
          </a:p>
          <a:p>
            <a:r>
              <a:rPr lang="fr-FR" altLang="fr-FR" sz="2400" b="1" smtClean="0"/>
              <a:t>Demi-vie de 16 h après une prise unique et de 40 h lors d’une administration chronique</a:t>
            </a:r>
          </a:p>
          <a:p>
            <a:r>
              <a:rPr lang="fr-FR" altLang="fr-FR" sz="2400" smtClean="0"/>
              <a:t>Cps à 5, 10, 20, 40, 60 mg</a:t>
            </a:r>
          </a:p>
          <a:p>
            <a:r>
              <a:rPr lang="fr-FR" altLang="fr-FR" sz="2400" smtClean="0"/>
              <a:t>Utilisée pour la substitution</a:t>
            </a:r>
            <a:endParaRPr lang="el-GR" altLang="fr-FR" sz="2400" smtClean="0"/>
          </a:p>
        </p:txBody>
      </p:sp>
      <p:sp>
        <p:nvSpPr>
          <p:cNvPr id="111620" name="Espace réservé du contenu 3"/>
          <p:cNvSpPr>
            <a:spLocks noGrp="1"/>
          </p:cNvSpPr>
          <p:nvPr>
            <p:ph sz="half" idx="2"/>
          </p:nvPr>
        </p:nvSpPr>
        <p:spPr>
          <a:xfrm>
            <a:off x="4648200" y="1600200"/>
            <a:ext cx="4495800" cy="4525963"/>
          </a:xfrm>
        </p:spPr>
        <p:txBody>
          <a:bodyPr>
            <a:normAutofit lnSpcReduction="10000"/>
          </a:bodyPr>
          <a:lstStyle/>
          <a:p>
            <a:r>
              <a:rPr lang="fr-FR" altLang="fr-FR" sz="2400" dirty="0" err="1" smtClean="0"/>
              <a:t>C</a:t>
            </a:r>
            <a:r>
              <a:rPr lang="fr-FR" altLang="fr-FR" sz="2400" baseline="-25000" dirty="0" err="1" smtClean="0"/>
              <a:t>max</a:t>
            </a:r>
            <a:r>
              <a:rPr lang="fr-FR" altLang="fr-FR" sz="2400" dirty="0" smtClean="0"/>
              <a:t> atteinte en 2 à 3h </a:t>
            </a:r>
          </a:p>
          <a:p>
            <a:r>
              <a:rPr lang="fr-FR" altLang="fr-FR" sz="2400" dirty="0" smtClean="0"/>
              <a:t>Fixation protéique 90%</a:t>
            </a:r>
          </a:p>
          <a:p>
            <a:r>
              <a:rPr lang="fr-FR" altLang="fr-FR" sz="2400" dirty="0" smtClean="0"/>
              <a:t>Métabolisée par CYP3A4</a:t>
            </a:r>
          </a:p>
          <a:p>
            <a:r>
              <a:rPr lang="fr-FR" altLang="fr-FR" sz="2400" dirty="0" smtClean="0"/>
              <a:t>N-</a:t>
            </a:r>
            <a:r>
              <a:rPr lang="fr-FR" altLang="fr-FR" sz="2400" dirty="0" err="1" smtClean="0"/>
              <a:t>déméthylation</a:t>
            </a:r>
            <a:r>
              <a:rPr lang="fr-FR" altLang="fr-FR" sz="2400" dirty="0" smtClean="0"/>
              <a:t> en métabolites inactifs</a:t>
            </a:r>
          </a:p>
          <a:p>
            <a:r>
              <a:rPr lang="fr-FR" altLang="fr-FR" sz="2400" b="1" dirty="0" smtClean="0"/>
              <a:t>Pour atteindre un taux sérique de 250 </a:t>
            </a:r>
            <a:r>
              <a:rPr lang="fr-FR" altLang="fr-FR" sz="2400" b="1" dirty="0" err="1" smtClean="0"/>
              <a:t>ng</a:t>
            </a:r>
            <a:r>
              <a:rPr lang="fr-FR" altLang="fr-FR" sz="2400" b="1" dirty="0" smtClean="0"/>
              <a:t>/ml, les posologies individuelles vont de 55 à 920 mg/j</a:t>
            </a:r>
          </a:p>
          <a:p>
            <a:r>
              <a:rPr lang="fr-FR" altLang="fr-FR" sz="2400" dirty="0" err="1" smtClean="0"/>
              <a:t>Elimination</a:t>
            </a:r>
            <a:r>
              <a:rPr lang="fr-FR" altLang="fr-FR" sz="2400" dirty="0" smtClean="0"/>
              <a:t> surtout </a:t>
            </a:r>
            <a:r>
              <a:rPr lang="fr-FR" altLang="fr-FR" sz="2400" b="1" dirty="0" smtClean="0"/>
              <a:t>rénale</a:t>
            </a:r>
            <a:r>
              <a:rPr lang="fr-FR" altLang="fr-FR" sz="2400" dirty="0" smtClean="0"/>
              <a:t>, accrue par pH urinaire acide</a:t>
            </a:r>
          </a:p>
        </p:txBody>
      </p:sp>
      <p:pic>
        <p:nvPicPr>
          <p:cNvPr id="111621" name="Picture 2" descr="N:\PHOTOS MEDICALES\TRAITEMENTS\Méthad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0"/>
            <a:ext cx="20859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41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re 1"/>
          <p:cNvSpPr>
            <a:spLocks noGrp="1"/>
          </p:cNvSpPr>
          <p:nvPr>
            <p:ph type="title"/>
          </p:nvPr>
        </p:nvSpPr>
        <p:spPr/>
        <p:txBody>
          <a:bodyPr/>
          <a:lstStyle/>
          <a:p>
            <a:r>
              <a:rPr lang="fr-FR" altLang="fr-FR" dirty="0">
                <a:solidFill>
                  <a:srgbClr val="00B050"/>
                </a:solidFill>
              </a:rPr>
              <a:t>Le </a:t>
            </a:r>
            <a:r>
              <a:rPr lang="fr-FR" altLang="fr-FR" dirty="0" smtClean="0">
                <a:solidFill>
                  <a:srgbClr val="00B050"/>
                </a:solidFill>
              </a:rPr>
              <a:t>fentanyl: </a:t>
            </a:r>
            <a:r>
              <a:rPr lang="fr-FR" altLang="fr-FR" dirty="0" smtClean="0"/>
              <a:t>Voies d’administration</a:t>
            </a:r>
          </a:p>
        </p:txBody>
      </p:sp>
      <p:sp>
        <p:nvSpPr>
          <p:cNvPr id="3" name="Espace réservé du contenu 2"/>
          <p:cNvSpPr>
            <a:spLocks noGrp="1"/>
          </p:cNvSpPr>
          <p:nvPr>
            <p:ph idx="1"/>
          </p:nvPr>
        </p:nvSpPr>
        <p:spPr>
          <a:xfrm>
            <a:off x="0" y="1600200"/>
            <a:ext cx="9144000" cy="4132263"/>
          </a:xfrm>
        </p:spPr>
        <p:txBody>
          <a:bodyPr>
            <a:normAutofit lnSpcReduction="10000"/>
          </a:bodyPr>
          <a:lstStyle/>
          <a:p>
            <a:pPr>
              <a:defRPr/>
            </a:pPr>
            <a:r>
              <a:rPr lang="fr-FR" sz="2800" dirty="0" smtClean="0"/>
              <a:t>Intraveineuse, réservée à l’anesthésie et à la sédation en réanimation</a:t>
            </a:r>
          </a:p>
          <a:p>
            <a:pPr>
              <a:defRPr/>
            </a:pPr>
            <a:r>
              <a:rPr lang="fr-FR" sz="2800" dirty="0" smtClean="0"/>
              <a:t>Périmédullaire: IT en complément d’une rachianesthésie, ED lors de la AECP; par pompe implantée dans les douleurs cancéreuses ou certaines douleurs chroniques</a:t>
            </a:r>
          </a:p>
          <a:p>
            <a:pPr>
              <a:defRPr/>
            </a:pPr>
            <a:r>
              <a:rPr lang="fr-FR" sz="2800" dirty="0" smtClean="0"/>
              <a:t>Transdermique: à délivrance continue (</a:t>
            </a:r>
            <a:r>
              <a:rPr lang="fr-FR" sz="2800" dirty="0" err="1" smtClean="0"/>
              <a:t>Durogésic</a:t>
            </a:r>
            <a:r>
              <a:rPr lang="fr-FR" sz="2800" dirty="0" smtClean="0"/>
              <a:t>®, </a:t>
            </a:r>
            <a:r>
              <a:rPr lang="fr-FR" sz="2800" dirty="0" err="1" smtClean="0"/>
              <a:t>Matrifène</a:t>
            </a:r>
            <a:r>
              <a:rPr lang="fr-FR" sz="2800" dirty="0" smtClean="0"/>
              <a:t>®), dans les douleurs continues cancéreuses</a:t>
            </a:r>
          </a:p>
          <a:p>
            <a:pPr>
              <a:defRPr/>
            </a:pPr>
            <a:r>
              <a:rPr lang="fr-FR" sz="2800" dirty="0" err="1" smtClean="0"/>
              <a:t>Transmuqueuse</a:t>
            </a:r>
            <a:r>
              <a:rPr lang="fr-FR" sz="2800" dirty="0" smtClean="0"/>
              <a:t>: orale (</a:t>
            </a:r>
            <a:r>
              <a:rPr lang="fr-FR" sz="2800" dirty="0" err="1" smtClean="0"/>
              <a:t>Actiq</a:t>
            </a:r>
            <a:r>
              <a:rPr lang="fr-FR" sz="2800" dirty="0" smtClean="0"/>
              <a:t>®, </a:t>
            </a:r>
            <a:r>
              <a:rPr lang="fr-FR" sz="2800" dirty="0" err="1" smtClean="0"/>
              <a:t>Effentora</a:t>
            </a:r>
            <a:r>
              <a:rPr lang="fr-FR" sz="2800" dirty="0" smtClean="0"/>
              <a:t>®, </a:t>
            </a:r>
            <a:r>
              <a:rPr lang="fr-FR" sz="2800" dirty="0" err="1" smtClean="0"/>
              <a:t>Abstral</a:t>
            </a:r>
            <a:r>
              <a:rPr lang="fr-FR" sz="2800" dirty="0" smtClean="0"/>
              <a:t>®) ou nasale (</a:t>
            </a:r>
            <a:r>
              <a:rPr lang="fr-FR" sz="2800" dirty="0" err="1" smtClean="0"/>
              <a:t>Instanyl</a:t>
            </a:r>
            <a:r>
              <a:rPr lang="fr-FR" sz="2800" dirty="0" smtClean="0"/>
              <a:t>®, </a:t>
            </a:r>
            <a:r>
              <a:rPr lang="fr-FR" sz="2800" dirty="0" err="1" smtClean="0"/>
              <a:t>Pecfent</a:t>
            </a:r>
            <a:r>
              <a:rPr lang="fr-FR" sz="2800" dirty="0" smtClean="0"/>
              <a:t>), pour les ADP</a:t>
            </a:r>
            <a:endParaRPr lang="fr-FR" sz="2800" dirty="0"/>
          </a:p>
        </p:txBody>
      </p:sp>
      <p:sp>
        <p:nvSpPr>
          <p:cNvPr id="113668" name="ZoneTexte 3"/>
          <p:cNvSpPr txBox="1">
            <a:spLocks noChangeArrowheads="1"/>
          </p:cNvSpPr>
          <p:nvPr/>
        </p:nvSpPr>
        <p:spPr bwMode="auto">
          <a:xfrm>
            <a:off x="1042988" y="5876925"/>
            <a:ext cx="7416800" cy="64611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La liposolubilité élevée fait que les cinétiques sont relativement proches, quelle que soit la voie d’administration</a:t>
            </a:r>
          </a:p>
        </p:txBody>
      </p:sp>
    </p:spTree>
    <p:extLst>
      <p:ext uri="{BB962C8B-B14F-4D97-AF65-F5344CB8AC3E}">
        <p14:creationId xmlns:p14="http://schemas.microsoft.com/office/powerpoint/2010/main" val="352980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1"/>
          <p:cNvSpPr>
            <a:spLocks noGrp="1"/>
          </p:cNvSpPr>
          <p:nvPr>
            <p:ph type="title"/>
          </p:nvPr>
        </p:nvSpPr>
        <p:spPr/>
        <p:txBody>
          <a:bodyPr/>
          <a:lstStyle/>
          <a:p>
            <a:r>
              <a:rPr lang="fr-FR" altLang="fr-FR" smtClean="0"/>
              <a:t>Cinétique fentanyl</a:t>
            </a:r>
            <a:r>
              <a:rPr lang="fr-FR" altLang="fr-FR" b="1" smtClean="0"/>
              <a:t> IV</a:t>
            </a:r>
          </a:p>
        </p:txBody>
      </p:sp>
      <p:sp>
        <p:nvSpPr>
          <p:cNvPr id="114691" name="Espace réservé du contenu 2"/>
          <p:cNvSpPr>
            <a:spLocks noGrp="1"/>
          </p:cNvSpPr>
          <p:nvPr>
            <p:ph sz="half" idx="1"/>
          </p:nvPr>
        </p:nvSpPr>
        <p:spPr>
          <a:xfrm>
            <a:off x="0" y="1600200"/>
            <a:ext cx="5076825" cy="4525963"/>
          </a:xfrm>
        </p:spPr>
        <p:txBody>
          <a:bodyPr/>
          <a:lstStyle/>
          <a:p>
            <a:r>
              <a:rPr lang="fr-FR" altLang="fr-FR" smtClean="0"/>
              <a:t>3,5 X plus affine que la morphine (Pb association) pour les récepteurs µ, et 60 X plus liposoluble</a:t>
            </a:r>
          </a:p>
          <a:p>
            <a:r>
              <a:rPr lang="fr-FR" altLang="fr-FR" smtClean="0"/>
              <a:t>85% fixation protéique</a:t>
            </a:r>
          </a:p>
          <a:p>
            <a:r>
              <a:rPr lang="fr-FR" altLang="fr-FR" smtClean="0"/>
              <a:t>T</a:t>
            </a:r>
            <a:r>
              <a:rPr lang="fr-FR" altLang="fr-FR" baseline="-25000" smtClean="0"/>
              <a:t>1/2</a:t>
            </a:r>
            <a:r>
              <a:rPr lang="el-GR" altLang="fr-FR" smtClean="0"/>
              <a:t>α</a:t>
            </a:r>
            <a:r>
              <a:rPr lang="fr-FR" altLang="fr-FR" smtClean="0"/>
              <a:t> 13,4 min; T</a:t>
            </a:r>
            <a:r>
              <a:rPr lang="fr-FR" altLang="fr-FR" baseline="-25000" smtClean="0"/>
              <a:t>1/2</a:t>
            </a:r>
            <a:r>
              <a:rPr lang="el-GR" altLang="fr-FR" smtClean="0"/>
              <a:t>β</a:t>
            </a:r>
            <a:r>
              <a:rPr lang="fr-FR" altLang="fr-FR" smtClean="0"/>
              <a:t> 3,7 min; VD total 4l/kg; Clairance 12,7 ml/kg/min; Métabolisé par P</a:t>
            </a:r>
            <a:r>
              <a:rPr lang="fr-FR" altLang="fr-FR" baseline="-25000" smtClean="0"/>
              <a:t>450</a:t>
            </a:r>
            <a:r>
              <a:rPr lang="fr-FR" altLang="fr-FR" smtClean="0"/>
              <a:t> </a:t>
            </a:r>
          </a:p>
        </p:txBody>
      </p:sp>
      <p:pic>
        <p:nvPicPr>
          <p:cNvPr id="114692" name="Picture 2" descr="P:\CONGRES  COURS &amp; CONFERENCES\Collège Médecine Hôpitaux Paris Oct10\Fentanyl\Cinétique fentanyl IV.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2060575"/>
            <a:ext cx="4038600" cy="2124075"/>
          </a:xfrm>
        </p:spPr>
      </p:pic>
      <p:sp>
        <p:nvSpPr>
          <p:cNvPr id="114693" name="ZoneTexte 5"/>
          <p:cNvSpPr txBox="1">
            <a:spLocks noChangeArrowheads="1"/>
          </p:cNvSpPr>
          <p:nvPr/>
        </p:nvSpPr>
        <p:spPr bwMode="auto">
          <a:xfrm>
            <a:off x="5651500" y="4508500"/>
            <a:ext cx="34925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Cinétique précoce après un </a:t>
            </a:r>
          </a:p>
          <a:p>
            <a:pPr eaLnBrk="1" hangingPunct="1">
              <a:spcBef>
                <a:spcPct val="0"/>
              </a:spcBef>
              <a:buFontTx/>
              <a:buNone/>
            </a:pPr>
            <a:r>
              <a:rPr lang="fr-FR" altLang="fr-FR" sz="1800">
                <a:latin typeface="Arial" charset="0"/>
              </a:rPr>
              <a:t>bolus de 100 µg IV de fentanyl</a:t>
            </a:r>
          </a:p>
        </p:txBody>
      </p:sp>
      <p:sp>
        <p:nvSpPr>
          <p:cNvPr id="114694" name="ZoneTexte 6"/>
          <p:cNvSpPr txBox="1">
            <a:spLocks noChangeArrowheads="1"/>
          </p:cNvSpPr>
          <p:nvPr/>
        </p:nvSpPr>
        <p:spPr bwMode="auto">
          <a:xfrm>
            <a:off x="5651500" y="5445125"/>
            <a:ext cx="34925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Dans le LCR, à la 20° minute, le</a:t>
            </a:r>
          </a:p>
          <a:p>
            <a:pPr eaLnBrk="1" hangingPunct="1">
              <a:spcBef>
                <a:spcPct val="0"/>
              </a:spcBef>
              <a:buFontTx/>
              <a:buNone/>
            </a:pPr>
            <a:r>
              <a:rPr lang="fr-FR" altLang="fr-FR" sz="1800">
                <a:latin typeface="Arial" charset="0"/>
              </a:rPr>
              <a:t>taux atteint 0,3 ng/ml</a:t>
            </a:r>
          </a:p>
        </p:txBody>
      </p:sp>
    </p:spTree>
    <p:extLst>
      <p:ext uri="{BB962C8B-B14F-4D97-AF65-F5344CB8AC3E}">
        <p14:creationId xmlns:p14="http://schemas.microsoft.com/office/powerpoint/2010/main" val="195679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p:cNvSpPr>
            <a:spLocks noGrp="1"/>
          </p:cNvSpPr>
          <p:nvPr>
            <p:ph type="title"/>
          </p:nvPr>
        </p:nvSpPr>
        <p:spPr/>
        <p:txBody>
          <a:bodyPr/>
          <a:lstStyle/>
          <a:p>
            <a:r>
              <a:rPr lang="fr-FR" altLang="fr-FR" smtClean="0"/>
              <a:t>Dégradation du fentanyl</a:t>
            </a:r>
          </a:p>
        </p:txBody>
      </p:sp>
      <p:sp>
        <p:nvSpPr>
          <p:cNvPr id="3" name="Espace réservé du contenu 2"/>
          <p:cNvSpPr>
            <a:spLocks noGrp="1"/>
          </p:cNvSpPr>
          <p:nvPr>
            <p:ph sz="half" idx="1"/>
          </p:nvPr>
        </p:nvSpPr>
        <p:spPr>
          <a:xfrm>
            <a:off x="0" y="1600200"/>
            <a:ext cx="5292725" cy="4525963"/>
          </a:xfrm>
        </p:spPr>
        <p:txBody>
          <a:bodyPr>
            <a:normAutofit lnSpcReduction="10000"/>
          </a:bodyPr>
          <a:lstStyle/>
          <a:p>
            <a:pPr>
              <a:defRPr/>
            </a:pPr>
            <a:r>
              <a:rPr lang="fr-FR" dirty="0" smtClean="0"/>
              <a:t>Hépatique, par O- et N- </a:t>
            </a:r>
            <a:r>
              <a:rPr lang="fr-FR" dirty="0" err="1" smtClean="0"/>
              <a:t>desalkylation</a:t>
            </a:r>
            <a:r>
              <a:rPr lang="fr-FR" dirty="0" smtClean="0"/>
              <a:t> par CYP3A4</a:t>
            </a:r>
          </a:p>
          <a:p>
            <a:pPr>
              <a:defRPr/>
            </a:pPr>
            <a:r>
              <a:rPr lang="fr-FR" dirty="0" smtClean="0"/>
              <a:t>Elimination intestinale du fentanyl et d’une part des métabolites</a:t>
            </a:r>
          </a:p>
          <a:p>
            <a:pPr>
              <a:defRPr/>
            </a:pPr>
            <a:r>
              <a:rPr lang="fr-FR" dirty="0" smtClean="0"/>
              <a:t>Moins de 10% du fentanyl éliminés par voie rénale, 80% pour les métabolites, d’où </a:t>
            </a:r>
            <a:r>
              <a:rPr lang="fr-FR" b="1" dirty="0" smtClean="0"/>
              <a:t>avantage dans l’insuffisance rénale</a:t>
            </a:r>
            <a:endParaRPr lang="fr-FR" b="1" dirty="0"/>
          </a:p>
        </p:txBody>
      </p:sp>
      <p:pic>
        <p:nvPicPr>
          <p:cNvPr id="115716" name="Picture 2" descr="P:\CONGRES  COURS &amp; CONFERENCES\Collège Médecine Hôpitaux Paris Oct10\Fentanyl\Ionsys composition (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5600" y="1133475"/>
            <a:ext cx="3135313" cy="5724525"/>
          </a:xfrm>
        </p:spPr>
      </p:pic>
    </p:spTree>
    <p:extLst>
      <p:ext uri="{BB962C8B-B14F-4D97-AF65-F5344CB8AC3E}">
        <p14:creationId xmlns:p14="http://schemas.microsoft.com/office/powerpoint/2010/main" val="163466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re 1"/>
          <p:cNvSpPr>
            <a:spLocks noGrp="1"/>
          </p:cNvSpPr>
          <p:nvPr>
            <p:ph type="title"/>
          </p:nvPr>
        </p:nvSpPr>
        <p:spPr/>
        <p:txBody>
          <a:bodyPr/>
          <a:lstStyle/>
          <a:p>
            <a:r>
              <a:rPr lang="fr-FR" altLang="fr-FR" smtClean="0"/>
              <a:t>Cinétique fentanyl TD Durogésic®</a:t>
            </a:r>
          </a:p>
        </p:txBody>
      </p:sp>
      <p:pic>
        <p:nvPicPr>
          <p:cNvPr id="117763" name="Picture 3" descr="P:\CONGRES  COURS &amp; CONFERENCES\Collège Médecine Hôpitaux Paris Oct10\Fentanyl\Cinétique répétition Durogesic.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3879850" cy="3168650"/>
          </a:xfrm>
        </p:spPr>
      </p:pic>
      <p:sp>
        <p:nvSpPr>
          <p:cNvPr id="117764" name="ZoneTexte 8"/>
          <p:cNvSpPr txBox="1">
            <a:spLocks noChangeArrowheads="1"/>
          </p:cNvSpPr>
          <p:nvPr/>
        </p:nvSpPr>
        <p:spPr bwMode="auto">
          <a:xfrm>
            <a:off x="1619250" y="5949950"/>
            <a:ext cx="230505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Application unique</a:t>
            </a:r>
          </a:p>
          <a:p>
            <a:pPr eaLnBrk="1" hangingPunct="1">
              <a:spcBef>
                <a:spcPct val="0"/>
              </a:spcBef>
              <a:buFontTx/>
              <a:buNone/>
            </a:pPr>
            <a:r>
              <a:rPr lang="fr-FR" altLang="fr-FR" sz="1800">
                <a:latin typeface="Arial" charset="0"/>
              </a:rPr>
              <a:t>½ vie 20 h au retrait</a:t>
            </a:r>
          </a:p>
        </p:txBody>
      </p:sp>
      <p:sp>
        <p:nvSpPr>
          <p:cNvPr id="117765" name="ZoneTexte 9"/>
          <p:cNvSpPr txBox="1">
            <a:spLocks noChangeArrowheads="1"/>
          </p:cNvSpPr>
          <p:nvPr/>
        </p:nvSpPr>
        <p:spPr bwMode="auto">
          <a:xfrm>
            <a:off x="5651500" y="5876925"/>
            <a:ext cx="2449513"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Applications répétées</a:t>
            </a:r>
          </a:p>
        </p:txBody>
      </p:sp>
      <p:pic>
        <p:nvPicPr>
          <p:cNvPr id="117766" name="Picture 2" descr="P:\CONGRES  COURS &amp; CONFERENCES\Collège Médecine Hôpitaux Paris Oct10\Fentanyl\Ionsys composition (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52625"/>
            <a:ext cx="4038600" cy="3821113"/>
          </a:xfrm>
        </p:spPr>
      </p:pic>
    </p:spTree>
    <p:extLst>
      <p:ext uri="{BB962C8B-B14F-4D97-AF65-F5344CB8AC3E}">
        <p14:creationId xmlns:p14="http://schemas.microsoft.com/office/powerpoint/2010/main" val="272157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115888"/>
            <a:ext cx="9001125" cy="1139825"/>
          </a:xfrm>
        </p:spPr>
        <p:txBody>
          <a:bodyPr/>
          <a:lstStyle/>
          <a:p>
            <a:pPr>
              <a:defRPr/>
            </a:pPr>
            <a:r>
              <a:rPr lang="fr-FR" dirty="0" smtClean="0"/>
              <a:t>L’anxiété a des effets opposés</a:t>
            </a:r>
            <a:endParaRPr lang="fr-FR" dirty="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372225"/>
            <a:ext cx="44386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734175"/>
            <a:ext cx="120015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844675"/>
            <a:ext cx="59817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271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re 1"/>
          <p:cNvSpPr>
            <a:spLocks noGrp="1"/>
          </p:cNvSpPr>
          <p:nvPr>
            <p:ph type="title"/>
          </p:nvPr>
        </p:nvSpPr>
        <p:spPr/>
        <p:txBody>
          <a:bodyPr/>
          <a:lstStyle/>
          <a:p>
            <a:r>
              <a:rPr lang="fr-FR" altLang="fr-FR" smtClean="0"/>
              <a:t>Avantages / Inconvénients</a:t>
            </a:r>
          </a:p>
        </p:txBody>
      </p:sp>
      <p:sp>
        <p:nvSpPr>
          <p:cNvPr id="118787" name="Espace réservé du contenu 2"/>
          <p:cNvSpPr>
            <a:spLocks noGrp="1"/>
          </p:cNvSpPr>
          <p:nvPr>
            <p:ph sz="half" idx="1"/>
          </p:nvPr>
        </p:nvSpPr>
        <p:spPr>
          <a:xfrm>
            <a:off x="0" y="1600200"/>
            <a:ext cx="4495800" cy="4525963"/>
          </a:xfrm>
        </p:spPr>
        <p:txBody>
          <a:bodyPr/>
          <a:lstStyle/>
          <a:p>
            <a:r>
              <a:rPr lang="fr-FR" altLang="fr-FR" smtClean="0"/>
              <a:t>Application facile</a:t>
            </a:r>
          </a:p>
          <a:p>
            <a:r>
              <a:rPr lang="fr-FR" altLang="fr-FR" smtClean="0"/>
              <a:t>Délivrance contrôlée et fiable sur les patchs matriciels </a:t>
            </a:r>
          </a:p>
          <a:p>
            <a:r>
              <a:rPr lang="fr-FR" altLang="fr-FR" smtClean="0"/>
              <a:t>Pas d’effet de premier passage hépatique</a:t>
            </a:r>
          </a:p>
          <a:p>
            <a:r>
              <a:rPr lang="fr-FR" altLang="fr-FR" smtClean="0"/>
              <a:t>Traitement des </a:t>
            </a:r>
            <a:r>
              <a:rPr lang="fr-FR" altLang="fr-FR" b="1" smtClean="0"/>
              <a:t>douleurs continues, de fond</a:t>
            </a:r>
          </a:p>
        </p:txBody>
      </p:sp>
      <p:sp>
        <p:nvSpPr>
          <p:cNvPr id="118788" name="Espace réservé du contenu 3"/>
          <p:cNvSpPr>
            <a:spLocks noGrp="1"/>
          </p:cNvSpPr>
          <p:nvPr>
            <p:ph sz="half" idx="2"/>
          </p:nvPr>
        </p:nvSpPr>
        <p:spPr>
          <a:xfrm>
            <a:off x="4648200" y="1600200"/>
            <a:ext cx="4495800" cy="4525963"/>
          </a:xfrm>
        </p:spPr>
        <p:txBody>
          <a:bodyPr/>
          <a:lstStyle/>
          <a:p>
            <a:r>
              <a:rPr lang="fr-FR" altLang="fr-FR" smtClean="0"/>
              <a:t>Décollement par sudation</a:t>
            </a:r>
          </a:p>
          <a:p>
            <a:r>
              <a:rPr lang="fr-FR" altLang="fr-FR" smtClean="0"/>
              <a:t>Surdosage si application de plusieurs patchs</a:t>
            </a:r>
          </a:p>
          <a:p>
            <a:r>
              <a:rPr lang="fr-FR" altLang="fr-FR" smtClean="0"/>
              <a:t>Risque de détournement</a:t>
            </a:r>
          </a:p>
          <a:p>
            <a:endParaRPr lang="fr-FR" altLang="fr-FR" smtClean="0"/>
          </a:p>
        </p:txBody>
      </p:sp>
    </p:spTree>
    <p:extLst>
      <p:ext uri="{BB962C8B-B14F-4D97-AF65-F5344CB8AC3E}">
        <p14:creationId xmlns:p14="http://schemas.microsoft.com/office/powerpoint/2010/main" val="156561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5"/>
          <p:cNvSpPr>
            <a:spLocks noGrp="1"/>
          </p:cNvSpPr>
          <p:nvPr>
            <p:ph type="title"/>
          </p:nvPr>
        </p:nvSpPr>
        <p:spPr/>
        <p:txBody>
          <a:bodyPr/>
          <a:lstStyle/>
          <a:p>
            <a:r>
              <a:rPr lang="fr-FR" altLang="fr-FR" smtClean="0"/>
              <a:t>Formes à libération immédiate</a:t>
            </a:r>
          </a:p>
        </p:txBody>
      </p:sp>
      <p:sp>
        <p:nvSpPr>
          <p:cNvPr id="119811" name="Espace réservé du contenu 6"/>
          <p:cNvSpPr>
            <a:spLocks noGrp="1"/>
          </p:cNvSpPr>
          <p:nvPr>
            <p:ph idx="1"/>
          </p:nvPr>
        </p:nvSpPr>
        <p:spPr/>
        <p:txBody>
          <a:bodyPr/>
          <a:lstStyle/>
          <a:p>
            <a:r>
              <a:rPr lang="fr-FR" altLang="fr-FR" dirty="0" smtClean="0"/>
              <a:t>Réservées aux accès douloureux paroxystiques survenant chez les cancéreux recevant par ailleurs un traitement opioïde de fond</a:t>
            </a:r>
          </a:p>
          <a:p>
            <a:r>
              <a:rPr lang="fr-FR" altLang="fr-FR" dirty="0" smtClean="0"/>
              <a:t>Même si cela se fait, éviter de mettre du fentanyl LI alors que le traitement de fond est à base de morphine</a:t>
            </a:r>
          </a:p>
          <a:p>
            <a:r>
              <a:rPr lang="fr-FR" altLang="fr-FR" dirty="0" err="1" smtClean="0"/>
              <a:t>Actiq</a:t>
            </a:r>
            <a:r>
              <a:rPr lang="fr-FR" altLang="fr-FR" dirty="0" smtClean="0"/>
              <a:t>, </a:t>
            </a:r>
            <a:r>
              <a:rPr lang="fr-FR" altLang="fr-FR" dirty="0" err="1" smtClean="0"/>
              <a:t>Abstral</a:t>
            </a:r>
            <a:r>
              <a:rPr lang="fr-FR" altLang="fr-FR" dirty="0" smtClean="0"/>
              <a:t>, </a:t>
            </a:r>
            <a:r>
              <a:rPr lang="fr-FR" altLang="fr-FR" dirty="0" err="1" smtClean="0"/>
              <a:t>Effentora</a:t>
            </a:r>
            <a:r>
              <a:rPr lang="fr-FR" altLang="fr-FR" dirty="0" smtClean="0"/>
              <a:t>, </a:t>
            </a:r>
            <a:r>
              <a:rPr lang="fr-FR" altLang="fr-FR" dirty="0" err="1" smtClean="0"/>
              <a:t>Instanyl</a:t>
            </a:r>
            <a:r>
              <a:rPr lang="fr-FR" altLang="fr-FR" dirty="0" smtClean="0"/>
              <a:t>, </a:t>
            </a:r>
            <a:r>
              <a:rPr lang="fr-FR" altLang="fr-FR" dirty="0" err="1" smtClean="0"/>
              <a:t>Pecfent</a:t>
            </a:r>
            <a:endParaRPr lang="fr-FR" altLang="fr-FR" dirty="0" smtClean="0"/>
          </a:p>
        </p:txBody>
      </p:sp>
    </p:spTree>
    <p:extLst>
      <p:ext uri="{BB962C8B-B14F-4D97-AF65-F5344CB8AC3E}">
        <p14:creationId xmlns:p14="http://schemas.microsoft.com/office/powerpoint/2010/main" val="246416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re 1"/>
          <p:cNvSpPr>
            <a:spLocks noGrp="1"/>
          </p:cNvSpPr>
          <p:nvPr>
            <p:ph type="title"/>
          </p:nvPr>
        </p:nvSpPr>
        <p:spPr>
          <a:xfrm>
            <a:off x="467544" y="116632"/>
            <a:ext cx="8229600" cy="1143000"/>
          </a:xfrm>
        </p:spPr>
        <p:txBody>
          <a:bodyPr/>
          <a:lstStyle/>
          <a:p>
            <a:r>
              <a:rPr lang="fr-FR" altLang="fr-FR" dirty="0" smtClean="0">
                <a:solidFill>
                  <a:srgbClr val="00B050"/>
                </a:solidFill>
              </a:rPr>
              <a:t>Naloxone</a:t>
            </a:r>
          </a:p>
        </p:txBody>
      </p:sp>
      <p:sp>
        <p:nvSpPr>
          <p:cNvPr id="126979" name="Espace réservé du contenu 7"/>
          <p:cNvSpPr>
            <a:spLocks noGrp="1"/>
          </p:cNvSpPr>
          <p:nvPr>
            <p:ph sz="half" idx="1"/>
          </p:nvPr>
        </p:nvSpPr>
        <p:spPr>
          <a:xfrm>
            <a:off x="0" y="1600200"/>
            <a:ext cx="4495800" cy="5257800"/>
          </a:xfrm>
        </p:spPr>
        <p:txBody>
          <a:bodyPr/>
          <a:lstStyle/>
          <a:p>
            <a:r>
              <a:rPr lang="fr-FR" altLang="fr-FR" sz="2400" smtClean="0"/>
              <a:t>Dérivé de noroxymorphone; Agoniste µ, </a:t>
            </a:r>
            <a:r>
              <a:rPr lang="el-GR" altLang="fr-FR" sz="2400" smtClean="0"/>
              <a:t>δ</a:t>
            </a:r>
            <a:r>
              <a:rPr lang="fr-FR" altLang="fr-FR" sz="2400" smtClean="0"/>
              <a:t>, </a:t>
            </a:r>
            <a:r>
              <a:rPr lang="el-GR" altLang="fr-FR" sz="2400" smtClean="0"/>
              <a:t>κ</a:t>
            </a:r>
            <a:endParaRPr lang="fr-FR" altLang="fr-FR" sz="2400" smtClean="0"/>
          </a:p>
          <a:p>
            <a:r>
              <a:rPr lang="fr-FR" altLang="fr-FR" sz="2400" b="1" smtClean="0"/>
              <a:t>IV, IM, ou SC: agit dès la 2° minute</a:t>
            </a:r>
            <a:r>
              <a:rPr lang="fr-FR" altLang="fr-FR" sz="2400" smtClean="0"/>
              <a:t>; ampoule à 0.4 mg</a:t>
            </a:r>
          </a:p>
          <a:p>
            <a:r>
              <a:rPr lang="fr-FR" altLang="fr-FR" sz="2400" smtClean="0"/>
              <a:t>Absorbé à 75% par TGI, mais </a:t>
            </a:r>
            <a:r>
              <a:rPr lang="fr-FR" altLang="fr-FR" sz="2400" b="1" smtClean="0"/>
              <a:t>effet de 1° passage </a:t>
            </a:r>
            <a:r>
              <a:rPr lang="fr-FR" altLang="fr-FR" sz="2400" smtClean="0"/>
              <a:t>hépatique</a:t>
            </a:r>
          </a:p>
          <a:p>
            <a:r>
              <a:rPr lang="fr-FR" altLang="fr-FR" sz="2400" smtClean="0"/>
              <a:t>Distribution rapide</a:t>
            </a:r>
          </a:p>
          <a:p>
            <a:r>
              <a:rPr lang="fr-FR" altLang="fr-FR" sz="2400" smtClean="0"/>
              <a:t>Métabolisée par le foie; 30% élimination urinaire sous forme inchangée</a:t>
            </a:r>
          </a:p>
          <a:p>
            <a:r>
              <a:rPr lang="fr-FR" altLang="fr-FR" sz="2400" smtClean="0"/>
              <a:t>½ vie de 30 à 80 minutes</a:t>
            </a:r>
          </a:p>
          <a:p>
            <a:r>
              <a:rPr lang="fr-FR" altLang="fr-FR" sz="2400" smtClean="0"/>
              <a:t>Réversion surdosage opioïdes</a:t>
            </a:r>
          </a:p>
        </p:txBody>
      </p:sp>
      <p:sp>
        <p:nvSpPr>
          <p:cNvPr id="126980" name="Espace réservé du contenu 8"/>
          <p:cNvSpPr>
            <a:spLocks noGrp="1"/>
          </p:cNvSpPr>
          <p:nvPr>
            <p:ph sz="half" idx="2"/>
          </p:nvPr>
        </p:nvSpPr>
        <p:spPr>
          <a:xfrm>
            <a:off x="4648200" y="1600200"/>
            <a:ext cx="4495800" cy="5257800"/>
          </a:xfrm>
        </p:spPr>
        <p:txBody>
          <a:bodyPr/>
          <a:lstStyle/>
          <a:p>
            <a:r>
              <a:rPr lang="fr-FR" altLang="fr-FR" sz="2400" smtClean="0"/>
              <a:t>Risque sevrage brutal avec OAP, AC</a:t>
            </a:r>
          </a:p>
          <a:p>
            <a:r>
              <a:rPr lang="fr-FR" altLang="fr-FR" sz="2400" smtClean="0"/>
              <a:t>A très faible dose (0.05 mg), peut annuler tolérance à la  morphine; aurait effet anti-inflammatoire</a:t>
            </a:r>
          </a:p>
          <a:p>
            <a:r>
              <a:rPr lang="fr-FR" altLang="fr-FR" sz="2400" smtClean="0"/>
              <a:t>Utilisée per os dans constipation aux opioïdes</a:t>
            </a:r>
          </a:p>
          <a:p>
            <a:r>
              <a:rPr lang="fr-FR" altLang="fr-FR" sz="2400" smtClean="0"/>
              <a:t>Associée à buprénorphine dans substitution</a:t>
            </a:r>
          </a:p>
        </p:txBody>
      </p:sp>
      <p:sp>
        <p:nvSpPr>
          <p:cNvPr id="10" name="Rectangle 9"/>
          <p:cNvSpPr/>
          <p:nvPr/>
        </p:nvSpPr>
        <p:spPr>
          <a:xfrm>
            <a:off x="4859338" y="5876925"/>
            <a:ext cx="4105275"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schemeClr val="tx1"/>
                </a:solidFill>
              </a:rPr>
              <a:t>Réversion opioïdes doit être progressive</a:t>
            </a:r>
          </a:p>
          <a:p>
            <a:pPr>
              <a:defRPr/>
            </a:pPr>
            <a:r>
              <a:rPr lang="fr-FR" dirty="0">
                <a:solidFill>
                  <a:schemeClr val="tx1"/>
                </a:solidFill>
              </a:rPr>
              <a:t>D’autant plus que le patient est depuis longtemps sous opioïdes</a:t>
            </a:r>
          </a:p>
        </p:txBody>
      </p:sp>
    </p:spTree>
    <p:extLst>
      <p:ext uri="{BB962C8B-B14F-4D97-AF65-F5344CB8AC3E}">
        <p14:creationId xmlns:p14="http://schemas.microsoft.com/office/powerpoint/2010/main" val="21159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re 1"/>
          <p:cNvSpPr>
            <a:spLocks noGrp="1"/>
          </p:cNvSpPr>
          <p:nvPr>
            <p:ph type="title"/>
          </p:nvPr>
        </p:nvSpPr>
        <p:spPr>
          <a:xfrm>
            <a:off x="467544" y="116632"/>
            <a:ext cx="8229600" cy="1143000"/>
          </a:xfrm>
        </p:spPr>
        <p:txBody>
          <a:bodyPr/>
          <a:lstStyle/>
          <a:p>
            <a:r>
              <a:rPr lang="fr-FR" altLang="fr-FR" dirty="0" smtClean="0">
                <a:solidFill>
                  <a:srgbClr val="00B050"/>
                </a:solidFill>
              </a:rPr>
              <a:t>Naltrexone</a:t>
            </a:r>
          </a:p>
        </p:txBody>
      </p:sp>
      <p:sp>
        <p:nvSpPr>
          <p:cNvPr id="128003" name="Espace réservé du contenu 3"/>
          <p:cNvSpPr>
            <a:spLocks noGrp="1"/>
          </p:cNvSpPr>
          <p:nvPr>
            <p:ph sz="half" idx="1"/>
          </p:nvPr>
        </p:nvSpPr>
        <p:spPr>
          <a:xfrm>
            <a:off x="0" y="1600200"/>
            <a:ext cx="4716463" cy="4525963"/>
          </a:xfrm>
        </p:spPr>
        <p:txBody>
          <a:bodyPr/>
          <a:lstStyle/>
          <a:p>
            <a:r>
              <a:rPr lang="fr-FR" altLang="fr-FR" sz="2000" smtClean="0"/>
              <a:t>Antagoniste 3 X plus puissant que la naloxone</a:t>
            </a:r>
          </a:p>
          <a:p>
            <a:r>
              <a:rPr lang="fr-FR" altLang="fr-FR" sz="2000" smtClean="0"/>
              <a:t>Absorption digestive complète</a:t>
            </a:r>
          </a:p>
          <a:p>
            <a:r>
              <a:rPr lang="fr-FR" altLang="fr-FR" sz="2000" smtClean="0"/>
              <a:t>Conjugaison et dégradation en 6</a:t>
            </a:r>
            <a:r>
              <a:rPr lang="el-GR" altLang="fr-FR" sz="2000" smtClean="0"/>
              <a:t>β</a:t>
            </a:r>
            <a:r>
              <a:rPr lang="fr-FR" altLang="fr-FR" sz="2000" smtClean="0"/>
              <a:t>-naltrexol (surtout)</a:t>
            </a:r>
          </a:p>
          <a:p>
            <a:r>
              <a:rPr lang="fr-FR" altLang="fr-FR" sz="2000" smtClean="0"/>
              <a:t>½ vie plasmatique de 4 à 12h</a:t>
            </a:r>
          </a:p>
          <a:p>
            <a:r>
              <a:rPr lang="fr-FR" altLang="fr-FR" sz="2000" smtClean="0"/>
              <a:t>Elimination urinaire 60% en 24 h</a:t>
            </a:r>
          </a:p>
        </p:txBody>
      </p:sp>
      <p:sp>
        <p:nvSpPr>
          <p:cNvPr id="128004" name="Espace réservé du contenu 4"/>
          <p:cNvSpPr>
            <a:spLocks noGrp="1"/>
          </p:cNvSpPr>
          <p:nvPr>
            <p:ph sz="half" idx="2"/>
          </p:nvPr>
        </p:nvSpPr>
        <p:spPr>
          <a:xfrm>
            <a:off x="4648200" y="1341438"/>
            <a:ext cx="4495800" cy="4525962"/>
          </a:xfrm>
        </p:spPr>
        <p:txBody>
          <a:bodyPr/>
          <a:lstStyle/>
          <a:p>
            <a:r>
              <a:rPr lang="fr-FR" altLang="fr-FR" sz="2000" smtClean="0"/>
              <a:t>Réversion surdosage opioïdes en injectable (50 à 200 mg PO, 1 à 50 mg SC)</a:t>
            </a:r>
          </a:p>
          <a:p>
            <a:r>
              <a:rPr lang="fr-FR" altLang="fr-FR" sz="2000" b="1" smtClean="0"/>
              <a:t>Maintenance sevrage opioïdes ou alcool en formes LP </a:t>
            </a:r>
            <a:r>
              <a:rPr lang="fr-FR" altLang="fr-FR" sz="2000" smtClean="0"/>
              <a:t>(implants de 1 à 3g qui assurent pour 3 à 4 mois un taux de 2 ng/ml; injectable à 380 mg)</a:t>
            </a:r>
          </a:p>
          <a:p>
            <a:r>
              <a:rPr lang="fr-FR" altLang="fr-FR" sz="2000" smtClean="0"/>
              <a:t>Prévention effets secondaires dans association fixe avec opioïde (morphine, oxycodone)</a:t>
            </a:r>
          </a:p>
          <a:p>
            <a:r>
              <a:rPr lang="fr-FR" altLang="fr-FR" sz="2000" smtClean="0"/>
              <a:t>A très faible dose, potentialisation de l’effet des opioïdes dans douleurs inflammatoires</a:t>
            </a:r>
          </a:p>
        </p:txBody>
      </p:sp>
      <p:pic>
        <p:nvPicPr>
          <p:cNvPr id="12800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437063"/>
            <a:ext cx="420687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ZoneTexte 7"/>
          <p:cNvSpPr txBox="1">
            <a:spLocks noChangeArrowheads="1"/>
          </p:cNvSpPr>
          <p:nvPr/>
        </p:nvSpPr>
        <p:spPr bwMode="auto">
          <a:xfrm>
            <a:off x="179388" y="6581775"/>
            <a:ext cx="432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latin typeface="Arial" charset="0"/>
              </a:rPr>
              <a:t>Volontaires. IV 1mg. SC 5 mg. PO 50 mg. % dose dans sang</a:t>
            </a:r>
          </a:p>
        </p:txBody>
      </p:sp>
    </p:spTree>
    <p:extLst>
      <p:ext uri="{BB962C8B-B14F-4D97-AF65-F5344CB8AC3E}">
        <p14:creationId xmlns:p14="http://schemas.microsoft.com/office/powerpoint/2010/main" val="166312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296144"/>
          </a:xfrm>
        </p:spPr>
        <p:txBody>
          <a:bodyPr/>
          <a:lstStyle/>
          <a:p>
            <a:r>
              <a:rPr lang="fr-FR" dirty="0" smtClean="0">
                <a:solidFill>
                  <a:schemeClr val="accent6">
                    <a:lumMod val="75000"/>
                  </a:schemeClr>
                </a:solidFill>
              </a:rPr>
              <a:t>CO-ANTALGIQUES</a:t>
            </a:r>
            <a:endParaRPr lang="fr-FR" dirty="0">
              <a:solidFill>
                <a:schemeClr val="accent6">
                  <a:lumMod val="75000"/>
                </a:schemeClr>
              </a:solidFill>
            </a:endParaRPr>
          </a:p>
        </p:txBody>
      </p:sp>
      <p:sp>
        <p:nvSpPr>
          <p:cNvPr id="5" name="Espace réservé du texte 4"/>
          <p:cNvSpPr>
            <a:spLocks noGrp="1"/>
          </p:cNvSpPr>
          <p:nvPr>
            <p:ph type="body" idx="1"/>
          </p:nvPr>
        </p:nvSpPr>
        <p:spPr>
          <a:xfrm>
            <a:off x="467544" y="1196752"/>
            <a:ext cx="4040188" cy="639762"/>
          </a:xfrm>
        </p:spPr>
        <p:txBody>
          <a:bodyPr/>
          <a:lstStyle/>
          <a:p>
            <a:r>
              <a:rPr lang="fr-FR" dirty="0" smtClean="0"/>
              <a:t>Antidépresseurs</a:t>
            </a:r>
            <a:endParaRPr lang="fr-FR" dirty="0"/>
          </a:p>
        </p:txBody>
      </p:sp>
      <p:sp>
        <p:nvSpPr>
          <p:cNvPr id="6" name="Espace réservé du contenu 5"/>
          <p:cNvSpPr>
            <a:spLocks noGrp="1"/>
          </p:cNvSpPr>
          <p:nvPr>
            <p:ph sz="half" idx="2"/>
          </p:nvPr>
        </p:nvSpPr>
        <p:spPr>
          <a:xfrm>
            <a:off x="0" y="1943311"/>
            <a:ext cx="4461892" cy="2061753"/>
          </a:xfrm>
        </p:spPr>
        <p:txBody>
          <a:bodyPr>
            <a:normAutofit/>
          </a:bodyPr>
          <a:lstStyle/>
          <a:p>
            <a:r>
              <a:rPr lang="fr-FR" sz="2000" dirty="0" smtClean="0"/>
              <a:t>Pour la composante continue des douleurs neuropathiques, et parce que douleur et dépression sont liés</a:t>
            </a:r>
          </a:p>
          <a:p>
            <a:r>
              <a:rPr lang="fr-FR" sz="2000" dirty="0" smtClean="0"/>
              <a:t>Plusieurs produits: </a:t>
            </a:r>
            <a:r>
              <a:rPr lang="fr-FR" sz="2000" dirty="0" err="1" smtClean="0"/>
              <a:t>amitryptiline</a:t>
            </a:r>
            <a:r>
              <a:rPr lang="fr-FR" sz="2000" dirty="0" smtClean="0"/>
              <a:t>, </a:t>
            </a:r>
            <a:r>
              <a:rPr lang="fr-FR" sz="2000" dirty="0" err="1" smtClean="0"/>
              <a:t>venlafaxine</a:t>
            </a:r>
            <a:r>
              <a:rPr lang="fr-FR" sz="2000" dirty="0" smtClean="0"/>
              <a:t>, le plus utilisé étant la </a:t>
            </a:r>
            <a:r>
              <a:rPr lang="fr-FR" sz="2000" dirty="0" err="1" smtClean="0"/>
              <a:t>duloxétine</a:t>
            </a:r>
            <a:endParaRPr lang="fr-FR" sz="2000" dirty="0"/>
          </a:p>
        </p:txBody>
      </p:sp>
      <p:sp>
        <p:nvSpPr>
          <p:cNvPr id="7" name="Espace réservé du texte 6"/>
          <p:cNvSpPr>
            <a:spLocks noGrp="1"/>
          </p:cNvSpPr>
          <p:nvPr>
            <p:ph type="body" sz="quarter" idx="3"/>
          </p:nvPr>
        </p:nvSpPr>
        <p:spPr>
          <a:xfrm>
            <a:off x="5102225" y="1196752"/>
            <a:ext cx="4041775" cy="639762"/>
          </a:xfrm>
        </p:spPr>
        <p:txBody>
          <a:bodyPr/>
          <a:lstStyle/>
          <a:p>
            <a:r>
              <a:rPr lang="fr-FR" dirty="0" smtClean="0"/>
              <a:t>Antiépileptiques</a:t>
            </a:r>
            <a:endParaRPr lang="fr-FR" dirty="0"/>
          </a:p>
        </p:txBody>
      </p:sp>
      <p:sp>
        <p:nvSpPr>
          <p:cNvPr id="8" name="Espace réservé du contenu 7"/>
          <p:cNvSpPr>
            <a:spLocks noGrp="1"/>
          </p:cNvSpPr>
          <p:nvPr>
            <p:ph sz="quarter" idx="4"/>
          </p:nvPr>
        </p:nvSpPr>
        <p:spPr>
          <a:xfrm>
            <a:off x="4645025" y="1916833"/>
            <a:ext cx="4498975" cy="2088232"/>
          </a:xfrm>
        </p:spPr>
        <p:txBody>
          <a:bodyPr>
            <a:normAutofit/>
          </a:bodyPr>
          <a:lstStyle/>
          <a:p>
            <a:r>
              <a:rPr lang="fr-FR" sz="2000" dirty="0" smtClean="0"/>
              <a:t>Pour les accès fulgurants des douleurs neuropathiques</a:t>
            </a:r>
          </a:p>
          <a:p>
            <a:r>
              <a:rPr lang="fr-FR" sz="2000" dirty="0" smtClean="0"/>
              <a:t>Plusieurs produits: CBZ, OCBZ, GBP, PGB, le plus récent étant le </a:t>
            </a:r>
            <a:r>
              <a:rPr lang="fr-FR" sz="2000" dirty="0" err="1" smtClean="0"/>
              <a:t>lacosamide</a:t>
            </a:r>
            <a:endParaRPr lang="fr-FR" sz="2000" dirty="0"/>
          </a:p>
        </p:txBody>
      </p:sp>
      <p:sp>
        <p:nvSpPr>
          <p:cNvPr id="9" name="Espace réservé du contenu 7"/>
          <p:cNvSpPr txBox="1">
            <a:spLocks/>
          </p:cNvSpPr>
          <p:nvPr/>
        </p:nvSpPr>
        <p:spPr>
          <a:xfrm>
            <a:off x="0" y="5301208"/>
            <a:ext cx="9144000" cy="15758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fr-FR" dirty="0"/>
          </a:p>
        </p:txBody>
      </p:sp>
      <p:sp>
        <p:nvSpPr>
          <p:cNvPr id="10" name="Espace réservé du contenu 7"/>
          <p:cNvSpPr txBox="1">
            <a:spLocks/>
          </p:cNvSpPr>
          <p:nvPr/>
        </p:nvSpPr>
        <p:spPr>
          <a:xfrm>
            <a:off x="0" y="4005064"/>
            <a:ext cx="9144000" cy="1584176"/>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fr-FR" sz="2000" dirty="0" smtClean="0"/>
              <a:t>Les</a:t>
            </a:r>
            <a:r>
              <a:rPr lang="fr-FR" dirty="0" smtClean="0"/>
              <a:t> </a:t>
            </a:r>
            <a:r>
              <a:rPr lang="fr-FR" b="1" dirty="0" smtClean="0"/>
              <a:t>neuroleptiques</a:t>
            </a:r>
            <a:r>
              <a:rPr lang="fr-FR" sz="2000" dirty="0" smtClean="0"/>
              <a:t> n’ont pas d’effet antalgique, sauf dans ténesmes en cancérologie (chlorpromazine, </a:t>
            </a:r>
            <a:r>
              <a:rPr lang="fr-FR" sz="2000" dirty="0" err="1" smtClean="0"/>
              <a:t>métotriméprazine</a:t>
            </a:r>
            <a:r>
              <a:rPr lang="fr-FR" sz="2000" dirty="0" smtClean="0"/>
              <a:t>)  </a:t>
            </a:r>
          </a:p>
          <a:p>
            <a:r>
              <a:rPr lang="fr-FR" sz="2000" dirty="0" smtClean="0"/>
              <a:t>Les</a:t>
            </a:r>
            <a:r>
              <a:rPr lang="fr-FR" dirty="0" smtClean="0"/>
              <a:t> </a:t>
            </a:r>
            <a:r>
              <a:rPr lang="fr-FR" b="1" dirty="0" smtClean="0"/>
              <a:t>anxiolytiques</a:t>
            </a:r>
            <a:r>
              <a:rPr lang="fr-FR" dirty="0" smtClean="0"/>
              <a:t> </a:t>
            </a:r>
            <a:r>
              <a:rPr lang="fr-FR" sz="2000" dirty="0" smtClean="0"/>
              <a:t>sont utiles dans les douleurs neuropathiques (</a:t>
            </a:r>
            <a:r>
              <a:rPr lang="fr-FR" sz="2000" dirty="0" err="1" smtClean="0"/>
              <a:t>clonazépam</a:t>
            </a:r>
            <a:r>
              <a:rPr lang="fr-FR" sz="2000" dirty="0" smtClean="0"/>
              <a:t>), et au stade avancé chez les cancéreux </a:t>
            </a:r>
            <a:endParaRPr lang="fr-FR" sz="2000" dirty="0"/>
          </a:p>
        </p:txBody>
      </p:sp>
      <p:sp>
        <p:nvSpPr>
          <p:cNvPr id="11" name="Espace réservé du contenu 7"/>
          <p:cNvSpPr txBox="1">
            <a:spLocks/>
          </p:cNvSpPr>
          <p:nvPr/>
        </p:nvSpPr>
        <p:spPr>
          <a:xfrm>
            <a:off x="0" y="5589240"/>
            <a:ext cx="9144000" cy="1268760"/>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r-FR" sz="2000" b="1" dirty="0" smtClean="0"/>
              <a:t>Efficacité</a:t>
            </a:r>
            <a:r>
              <a:rPr lang="fr-FR" sz="2000" dirty="0" smtClean="0"/>
              <a:t>, dans les essais cliniques, correspond à une </a:t>
            </a:r>
            <a:r>
              <a:rPr lang="fr-FR" sz="2000" b="1" dirty="0" smtClean="0"/>
              <a:t>diminution de 50% de l’intensité des douleurs chez au moins 50% des patients</a:t>
            </a:r>
            <a:r>
              <a:rPr lang="fr-FR" sz="2000" dirty="0" smtClean="0"/>
              <a:t>;  certains ne sont pas soulagés mais ont des effets secondaires qui conduisent à l’arrêt du traitement</a:t>
            </a:r>
            <a:endParaRPr lang="fr-FR" sz="2000" dirty="0"/>
          </a:p>
        </p:txBody>
      </p:sp>
    </p:spTree>
    <p:extLst>
      <p:ext uri="{BB962C8B-B14F-4D97-AF65-F5344CB8AC3E}">
        <p14:creationId xmlns:p14="http://schemas.microsoft.com/office/powerpoint/2010/main" val="2503997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44624"/>
            <a:ext cx="8229600" cy="1143000"/>
          </a:xfrm>
        </p:spPr>
        <p:txBody>
          <a:bodyPr/>
          <a:lstStyle/>
          <a:p>
            <a:r>
              <a:rPr lang="fr-FR" dirty="0" smtClean="0">
                <a:solidFill>
                  <a:srgbClr val="00B050"/>
                </a:solidFill>
              </a:rPr>
              <a:t>Antidépresseurs</a:t>
            </a:r>
            <a:endParaRPr lang="fr-FR" dirty="0">
              <a:solidFill>
                <a:srgbClr val="00B050"/>
              </a:solidFill>
            </a:endParaRPr>
          </a:p>
        </p:txBody>
      </p:sp>
      <p:sp>
        <p:nvSpPr>
          <p:cNvPr id="8" name="Espace réservé du contenu 7"/>
          <p:cNvSpPr>
            <a:spLocks noGrp="1"/>
          </p:cNvSpPr>
          <p:nvPr>
            <p:ph idx="1"/>
          </p:nvPr>
        </p:nvSpPr>
        <p:spPr>
          <a:xfrm>
            <a:off x="0" y="1600200"/>
            <a:ext cx="9144000" cy="5257800"/>
          </a:xfrm>
        </p:spPr>
        <p:txBody>
          <a:bodyPr>
            <a:normAutofit/>
          </a:bodyPr>
          <a:lstStyle/>
          <a:p>
            <a:r>
              <a:rPr lang="fr-FR" sz="2000" dirty="0" smtClean="0"/>
              <a:t>Les plus actifs sur les douleurs neuropathiques sont ceux qui agissent sur les récepteurs </a:t>
            </a:r>
            <a:r>
              <a:rPr lang="fr-FR" sz="2000" b="1" dirty="0" smtClean="0"/>
              <a:t>noradrénergiques</a:t>
            </a:r>
            <a:r>
              <a:rPr lang="fr-FR" sz="2000" dirty="0" smtClean="0"/>
              <a:t> du SNC, et à un moindre degré sur les récepteurs </a:t>
            </a:r>
            <a:r>
              <a:rPr lang="fr-FR" sz="2000" b="1" dirty="0" smtClean="0"/>
              <a:t>sérotoninergiques</a:t>
            </a:r>
          </a:p>
          <a:p>
            <a:r>
              <a:rPr lang="fr-FR" sz="2000" b="1" dirty="0" smtClean="0"/>
              <a:t>Modes d’action</a:t>
            </a:r>
            <a:r>
              <a:rPr lang="fr-FR" sz="2000" dirty="0" smtClean="0"/>
              <a:t>: Renforcement des </a:t>
            </a:r>
            <a:r>
              <a:rPr lang="fr-FR" sz="2000" b="1" dirty="0" smtClean="0"/>
              <a:t>voies inhibitrices</a:t>
            </a:r>
            <a:r>
              <a:rPr lang="fr-FR" sz="2000" dirty="0" smtClean="0"/>
              <a:t> descendantes (NA et 5HT); effet sur le </a:t>
            </a:r>
            <a:r>
              <a:rPr lang="fr-FR" sz="2000" b="1" dirty="0" smtClean="0"/>
              <a:t>ganglion rachidien</a:t>
            </a:r>
            <a:r>
              <a:rPr lang="fr-FR" sz="2000" dirty="0" smtClean="0"/>
              <a:t>  (effet nécessitant la présence de récepteurs </a:t>
            </a:r>
            <a:r>
              <a:rPr lang="el-GR" sz="2000" dirty="0" smtClean="0"/>
              <a:t>δ</a:t>
            </a:r>
            <a:r>
              <a:rPr lang="fr-FR" sz="2000" dirty="0" smtClean="0"/>
              <a:t> aux opioïdes et de récepteurs </a:t>
            </a:r>
            <a:r>
              <a:rPr lang="el-GR" sz="2000" dirty="0" smtClean="0"/>
              <a:t>β</a:t>
            </a:r>
            <a:r>
              <a:rPr lang="fr-FR" sz="2000" baseline="-25000" dirty="0" smtClean="0"/>
              <a:t>2</a:t>
            </a:r>
            <a:r>
              <a:rPr lang="fr-FR" sz="2000" dirty="0" smtClean="0"/>
              <a:t>-adrénergiques)</a:t>
            </a:r>
          </a:p>
          <a:p>
            <a:r>
              <a:rPr lang="fr-FR" sz="2000" b="1" dirty="0" smtClean="0"/>
              <a:t>Tricycliques</a:t>
            </a:r>
            <a:r>
              <a:rPr lang="fr-FR" sz="2000" dirty="0" smtClean="0"/>
              <a:t>:  agissent sur recapture NA, 5HT, et D; bloquent R HT</a:t>
            </a:r>
            <a:r>
              <a:rPr lang="fr-FR" sz="2000" baseline="-25000" dirty="0" smtClean="0"/>
              <a:t>2A</a:t>
            </a:r>
            <a:r>
              <a:rPr lang="fr-FR" sz="2000" dirty="0" smtClean="0"/>
              <a:t>; bloquent aussi R muscariniques, R H1, R A</a:t>
            </a:r>
            <a:r>
              <a:rPr lang="el-GR" sz="2000" dirty="0" smtClean="0"/>
              <a:t>α</a:t>
            </a:r>
            <a:r>
              <a:rPr lang="fr-FR" sz="2000" baseline="-25000" dirty="0" smtClean="0"/>
              <a:t>2A</a:t>
            </a:r>
            <a:r>
              <a:rPr lang="fr-FR" sz="2000" dirty="0" smtClean="0"/>
              <a:t>, et canaux Na</a:t>
            </a:r>
            <a:r>
              <a:rPr lang="fr-FR" sz="2000" baseline="30000" dirty="0" smtClean="0"/>
              <a:t>+</a:t>
            </a:r>
            <a:r>
              <a:rPr lang="fr-FR" sz="2000" dirty="0" smtClean="0"/>
              <a:t>; d’où les effets secondaires et les contre-indications; efficaces plus rapidement (8 jours) et à doses moindres (1/4) que dans la dépression</a:t>
            </a:r>
          </a:p>
          <a:p>
            <a:r>
              <a:rPr lang="fr-FR" sz="2000" dirty="0" smtClean="0"/>
              <a:t>Les </a:t>
            </a:r>
            <a:r>
              <a:rPr lang="fr-FR" sz="2000" b="1" dirty="0" smtClean="0"/>
              <a:t>ISRS</a:t>
            </a:r>
            <a:r>
              <a:rPr lang="fr-FR" sz="2000" dirty="0" smtClean="0"/>
              <a:t> (</a:t>
            </a:r>
            <a:r>
              <a:rPr lang="fr-FR" sz="2000" dirty="0" err="1" smtClean="0"/>
              <a:t>fluoxétine</a:t>
            </a:r>
            <a:r>
              <a:rPr lang="fr-FR" sz="2000" dirty="0" smtClean="0"/>
              <a:t>, </a:t>
            </a:r>
            <a:r>
              <a:rPr lang="fr-FR" sz="2000" dirty="0" err="1" smtClean="0"/>
              <a:t>sertraline</a:t>
            </a:r>
            <a:r>
              <a:rPr lang="fr-FR" sz="2000" dirty="0" smtClean="0"/>
              <a:t>, </a:t>
            </a:r>
            <a:r>
              <a:rPr lang="fr-FR" sz="2000" dirty="0" err="1" smtClean="0"/>
              <a:t>citalopram</a:t>
            </a:r>
            <a:r>
              <a:rPr lang="fr-FR" sz="2000" dirty="0" smtClean="0"/>
              <a:t>) sont les mieux tolérés (sauf hyponatrémies, et syndrome sérotoninergique) mais les moins efficaces</a:t>
            </a:r>
          </a:p>
          <a:p>
            <a:r>
              <a:rPr lang="fr-FR" sz="2000" dirty="0" smtClean="0"/>
              <a:t>Les </a:t>
            </a:r>
            <a:r>
              <a:rPr lang="fr-FR" sz="2000" b="1" dirty="0" smtClean="0"/>
              <a:t>ISRNA</a:t>
            </a:r>
            <a:r>
              <a:rPr lang="fr-FR" sz="2000" dirty="0" smtClean="0"/>
              <a:t> (</a:t>
            </a:r>
            <a:r>
              <a:rPr lang="fr-FR" sz="2000" dirty="0" err="1" smtClean="0"/>
              <a:t>venlafaxine</a:t>
            </a:r>
            <a:r>
              <a:rPr lang="fr-FR" sz="2000" dirty="0" smtClean="0"/>
              <a:t>, </a:t>
            </a:r>
            <a:r>
              <a:rPr lang="fr-FR" sz="2000" dirty="0" err="1" smtClean="0"/>
              <a:t>duloxétine</a:t>
            </a:r>
            <a:r>
              <a:rPr lang="fr-FR" sz="2000" dirty="0" smtClean="0"/>
              <a:t>) sont les plus efficaces, ont des effets secondaires (sédation ou agitation, HTA, troubles du rythme)</a:t>
            </a:r>
            <a:endParaRPr lang="fr-FR" sz="2000" dirty="0"/>
          </a:p>
        </p:txBody>
      </p:sp>
    </p:spTree>
    <p:extLst>
      <p:ext uri="{BB962C8B-B14F-4D97-AF65-F5344CB8AC3E}">
        <p14:creationId xmlns:p14="http://schemas.microsoft.com/office/powerpoint/2010/main" val="643239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0" y="0"/>
            <a:ext cx="9144000" cy="1143000"/>
          </a:xfrm>
        </p:spPr>
        <p:txBody>
          <a:bodyPr/>
          <a:lstStyle/>
          <a:p>
            <a:r>
              <a:rPr lang="fr-FR" sz="4000" dirty="0" err="1" smtClean="0"/>
              <a:t>Duloxétine</a:t>
            </a:r>
            <a:r>
              <a:rPr lang="fr-FR" sz="4000" dirty="0" smtClean="0"/>
              <a:t>, les effets II fréquents (&gt;1%) </a:t>
            </a:r>
          </a:p>
        </p:txBody>
      </p:sp>
      <p:sp>
        <p:nvSpPr>
          <p:cNvPr id="9219" name="Espace réservé du contenu 2"/>
          <p:cNvSpPr>
            <a:spLocks noGrp="1"/>
          </p:cNvSpPr>
          <p:nvPr>
            <p:ph idx="1"/>
          </p:nvPr>
        </p:nvSpPr>
        <p:spPr>
          <a:xfrm>
            <a:off x="0" y="1214438"/>
            <a:ext cx="9144000" cy="5643562"/>
          </a:xfrm>
        </p:spPr>
        <p:txBody>
          <a:bodyPr/>
          <a:lstStyle/>
          <a:p>
            <a:r>
              <a:rPr lang="fr-FR" sz="2400" dirty="0" smtClean="0"/>
              <a:t>Céphalées (13,8 %), somnolence (10,7 %) ; Sensations vertigineuses, tremblements, léthargie, paresthésies ; Vision floue ; Acouphènes ; Spasmes musculaires, douleurs musculosquelettiques, tension musculaire; Fatigue, douleur abdominale; Insomnie, rêves anormaux, anxiété, agitation. </a:t>
            </a:r>
          </a:p>
          <a:p>
            <a:r>
              <a:rPr lang="fr-FR" sz="2400" dirty="0" smtClean="0"/>
              <a:t>Bâillements.</a:t>
            </a:r>
          </a:p>
          <a:p>
            <a:r>
              <a:rPr lang="fr-FR" sz="2400" dirty="0" smtClean="0"/>
              <a:t>Nausées (21,7 %), sécheresse de la bouche (13,2 %) ; Diarrhée, constipation, vomissements, dyspepsie, flatulence.</a:t>
            </a:r>
          </a:p>
          <a:p>
            <a:r>
              <a:rPr lang="fr-FR" sz="2400" dirty="0" smtClean="0"/>
              <a:t>Rash, hypersudation, sueurs nocturnes.</a:t>
            </a:r>
          </a:p>
          <a:p>
            <a:r>
              <a:rPr lang="fr-FR" sz="2400" dirty="0" smtClean="0"/>
              <a:t>Baisse de l'appétit; Perte de poids.</a:t>
            </a:r>
          </a:p>
          <a:p>
            <a:r>
              <a:rPr lang="fr-FR" sz="2400" dirty="0" smtClean="0"/>
              <a:t>Bouffées de chaleur.</a:t>
            </a:r>
          </a:p>
          <a:p>
            <a:r>
              <a:rPr lang="fr-FR" sz="2400" dirty="0" smtClean="0"/>
              <a:t>Dysfonction érectile; Baisse de la libido, orgasmes anormaux.</a:t>
            </a:r>
          </a:p>
          <a:p>
            <a:r>
              <a:rPr lang="fr-FR" sz="2400" dirty="0" smtClean="0"/>
              <a:t>Palpitations.</a:t>
            </a:r>
          </a:p>
          <a:p>
            <a:endParaRPr lang="fr-FR" sz="2000" dirty="0" smtClean="0"/>
          </a:p>
        </p:txBody>
      </p:sp>
    </p:spTree>
    <p:extLst>
      <p:ext uri="{BB962C8B-B14F-4D97-AF65-F5344CB8AC3E}">
        <p14:creationId xmlns:p14="http://schemas.microsoft.com/office/powerpoint/2010/main" val="10751629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44624"/>
            <a:ext cx="8229600" cy="1143000"/>
          </a:xfrm>
        </p:spPr>
        <p:txBody>
          <a:bodyPr/>
          <a:lstStyle/>
          <a:p>
            <a:r>
              <a:rPr lang="fr-FR" dirty="0" smtClean="0">
                <a:solidFill>
                  <a:srgbClr val="00B050"/>
                </a:solidFill>
              </a:rPr>
              <a:t>Antiépileptiques</a:t>
            </a:r>
            <a:endParaRPr lang="fr-FR" dirty="0">
              <a:solidFill>
                <a:srgbClr val="00B050"/>
              </a:solidFill>
            </a:endParaRPr>
          </a:p>
        </p:txBody>
      </p:sp>
      <p:sp>
        <p:nvSpPr>
          <p:cNvPr id="8" name="Espace réservé du contenu 7"/>
          <p:cNvSpPr>
            <a:spLocks noGrp="1"/>
          </p:cNvSpPr>
          <p:nvPr>
            <p:ph idx="1"/>
          </p:nvPr>
        </p:nvSpPr>
        <p:spPr>
          <a:xfrm>
            <a:off x="35496" y="1600200"/>
            <a:ext cx="9073008" cy="4525963"/>
          </a:xfrm>
        </p:spPr>
        <p:txBody>
          <a:bodyPr>
            <a:normAutofit/>
          </a:bodyPr>
          <a:lstStyle/>
          <a:p>
            <a:r>
              <a:rPr lang="fr-FR" sz="2000" dirty="0" smtClean="0"/>
              <a:t>Selon la famille, on distingue plusieurs </a:t>
            </a:r>
            <a:r>
              <a:rPr lang="fr-FR" sz="2000" b="1" dirty="0" smtClean="0"/>
              <a:t>mécanismes d’action</a:t>
            </a:r>
            <a:r>
              <a:rPr lang="fr-FR" sz="2000" dirty="0" smtClean="0"/>
              <a:t>: </a:t>
            </a:r>
            <a:r>
              <a:rPr lang="fr-FR" sz="2000" dirty="0" err="1" smtClean="0"/>
              <a:t>gabaergique</a:t>
            </a:r>
            <a:r>
              <a:rPr lang="fr-FR" sz="2000" dirty="0" smtClean="0"/>
              <a:t> (BDZ, </a:t>
            </a:r>
            <a:r>
              <a:rPr lang="fr-FR" sz="2000" dirty="0" err="1" smtClean="0"/>
              <a:t>topiramate</a:t>
            </a:r>
            <a:r>
              <a:rPr lang="fr-FR" sz="2000" dirty="0" smtClean="0"/>
              <a:t>); blocage de canaux sodium (CBZ, </a:t>
            </a:r>
            <a:r>
              <a:rPr lang="fr-FR" sz="2000" dirty="0" err="1" smtClean="0"/>
              <a:t>valproate</a:t>
            </a:r>
            <a:r>
              <a:rPr lang="fr-FR" sz="2000" dirty="0" smtClean="0"/>
              <a:t>, </a:t>
            </a:r>
            <a:r>
              <a:rPr lang="fr-FR" sz="2000" dirty="0" err="1" smtClean="0"/>
              <a:t>phénytoïne</a:t>
            </a:r>
            <a:r>
              <a:rPr lang="fr-FR" sz="2000" dirty="0" smtClean="0"/>
              <a:t>, </a:t>
            </a:r>
            <a:r>
              <a:rPr lang="fr-FR" sz="2000" dirty="0" err="1" smtClean="0"/>
              <a:t>lamictal</a:t>
            </a:r>
            <a:r>
              <a:rPr lang="fr-FR" sz="2000" dirty="0" smtClean="0"/>
              <a:t>, </a:t>
            </a:r>
            <a:r>
              <a:rPr lang="fr-FR" sz="2000" dirty="0" err="1" smtClean="0"/>
              <a:t>lacosamide</a:t>
            </a:r>
            <a:r>
              <a:rPr lang="fr-FR" sz="2000" dirty="0" smtClean="0"/>
              <a:t>, </a:t>
            </a:r>
            <a:r>
              <a:rPr lang="fr-FR" sz="2000" dirty="0" err="1" smtClean="0"/>
              <a:t>topiramate</a:t>
            </a:r>
            <a:r>
              <a:rPr lang="fr-FR" sz="2000" dirty="0" smtClean="0"/>
              <a:t>); sous-unité </a:t>
            </a:r>
            <a:r>
              <a:rPr lang="el-GR" sz="2000" dirty="0" smtClean="0"/>
              <a:t>α</a:t>
            </a:r>
            <a:r>
              <a:rPr lang="fr-FR" sz="2000" dirty="0" smtClean="0"/>
              <a:t>2</a:t>
            </a:r>
            <a:r>
              <a:rPr lang="el-GR" sz="2000" dirty="0" smtClean="0"/>
              <a:t>δ</a:t>
            </a:r>
            <a:r>
              <a:rPr lang="fr-FR" sz="2000" dirty="0" smtClean="0"/>
              <a:t> de canaux calciques neuronaux (GBP, PGB)</a:t>
            </a:r>
          </a:p>
          <a:p>
            <a:r>
              <a:rPr lang="fr-FR" sz="2000" dirty="0" smtClean="0"/>
              <a:t>Effets sur les douleurs neuropathiques périphériques ou centrales, névralgies crâniennes, migraines/céphalées</a:t>
            </a:r>
          </a:p>
          <a:p>
            <a:r>
              <a:rPr lang="fr-FR" sz="2000" dirty="0" smtClean="0"/>
              <a:t>Les gabapentinoïdes ont aussi un effet </a:t>
            </a:r>
            <a:r>
              <a:rPr lang="fr-FR" sz="2000" b="1" dirty="0" smtClean="0"/>
              <a:t>antihyperalgésiant</a:t>
            </a:r>
            <a:r>
              <a:rPr lang="fr-FR" sz="2000" dirty="0" smtClean="0"/>
              <a:t>  qui peut être préventif (utilisation en prémédication avant opération)</a:t>
            </a:r>
            <a:endParaRPr lang="fr-FR" sz="2000" dirty="0"/>
          </a:p>
        </p:txBody>
      </p:sp>
    </p:spTree>
    <p:extLst>
      <p:ext uri="{BB962C8B-B14F-4D97-AF65-F5344CB8AC3E}">
        <p14:creationId xmlns:p14="http://schemas.microsoft.com/office/powerpoint/2010/main" val="1730019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0" y="0"/>
            <a:ext cx="9144000" cy="1143000"/>
          </a:xfrm>
        </p:spPr>
        <p:txBody>
          <a:bodyPr/>
          <a:lstStyle/>
          <a:p>
            <a:r>
              <a:rPr lang="fr-FR" sz="4000" dirty="0" smtClean="0"/>
              <a:t>Prégabaline, les effets II fréquents (&gt;1%)</a:t>
            </a:r>
          </a:p>
        </p:txBody>
      </p:sp>
      <p:sp>
        <p:nvSpPr>
          <p:cNvPr id="7171" name="Espace réservé du contenu 2"/>
          <p:cNvSpPr>
            <a:spLocks noGrp="1"/>
          </p:cNvSpPr>
          <p:nvPr>
            <p:ph idx="1"/>
          </p:nvPr>
        </p:nvSpPr>
        <p:spPr>
          <a:xfrm>
            <a:off x="0" y="1071563"/>
            <a:ext cx="9144000" cy="5786437"/>
          </a:xfrm>
        </p:spPr>
        <p:txBody>
          <a:bodyPr/>
          <a:lstStyle/>
          <a:p>
            <a:r>
              <a:rPr lang="fr-FR" sz="2800" dirty="0" smtClean="0"/>
              <a:t>Augmentation de l'appétit; Prise de poids </a:t>
            </a:r>
          </a:p>
          <a:p>
            <a:r>
              <a:rPr lang="fr-FR" sz="2800" dirty="0" smtClean="0"/>
              <a:t>Humeur euphorique, confusion, irritabilité, diminution de la libido</a:t>
            </a:r>
          </a:p>
          <a:p>
            <a:r>
              <a:rPr lang="fr-FR" sz="2800" dirty="0" smtClean="0"/>
              <a:t>Étourdissements, somnolence; Ataxie, troubles de la coordination, tremblements, dysarthrie, troubles de la mémoire, troubles de l'attention, paresthésies; Troubles de la marche, sensation d'ébriété, fatigue, œdème périphérique; Vision trouble, diplopie; Vertiges</a:t>
            </a:r>
          </a:p>
          <a:p>
            <a:r>
              <a:rPr lang="fr-FR" sz="2800" dirty="0" smtClean="0"/>
              <a:t>Dyspnée, sécheresse nasale</a:t>
            </a:r>
          </a:p>
          <a:p>
            <a:r>
              <a:rPr lang="fr-FR" sz="2800" dirty="0" smtClean="0"/>
              <a:t>Vomissements, bouche sèche, constipation, flatulences</a:t>
            </a:r>
          </a:p>
          <a:p>
            <a:r>
              <a:rPr lang="fr-FR" sz="2800" dirty="0" smtClean="0"/>
              <a:t>Troubles de l'érection</a:t>
            </a:r>
          </a:p>
          <a:p>
            <a:endParaRPr lang="fr-FR" sz="2400" dirty="0" smtClean="0"/>
          </a:p>
        </p:txBody>
      </p:sp>
    </p:spTree>
    <p:extLst>
      <p:ext uri="{BB962C8B-B14F-4D97-AF65-F5344CB8AC3E}">
        <p14:creationId xmlns:p14="http://schemas.microsoft.com/office/powerpoint/2010/main" val="1183344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Autres </a:t>
            </a:r>
            <a:r>
              <a:rPr lang="fr-FR" dirty="0" err="1" smtClean="0">
                <a:solidFill>
                  <a:schemeClr val="accent6">
                    <a:lumMod val="75000"/>
                  </a:schemeClr>
                </a:solidFill>
              </a:rPr>
              <a:t>medicaments</a:t>
            </a:r>
            <a:endParaRPr lang="fr-FR" dirty="0">
              <a:solidFill>
                <a:schemeClr val="accent6">
                  <a:lumMod val="75000"/>
                </a:schemeClr>
              </a:solidFill>
            </a:endParaRPr>
          </a:p>
        </p:txBody>
      </p:sp>
      <p:sp>
        <p:nvSpPr>
          <p:cNvPr id="7" name="Espace réservé du contenu 6"/>
          <p:cNvSpPr>
            <a:spLocks noGrp="1"/>
          </p:cNvSpPr>
          <p:nvPr>
            <p:ph idx="1"/>
          </p:nvPr>
        </p:nvSpPr>
        <p:spPr>
          <a:xfrm>
            <a:off x="2483768" y="2420888"/>
            <a:ext cx="4104456" cy="2188840"/>
          </a:xfrm>
        </p:spPr>
        <p:txBody>
          <a:bodyPr>
            <a:normAutofit fontScale="70000" lnSpcReduction="20000"/>
          </a:bodyPr>
          <a:lstStyle/>
          <a:p>
            <a:r>
              <a:rPr lang="fr-FR" dirty="0" smtClean="0"/>
              <a:t>Corticoïdes</a:t>
            </a:r>
          </a:p>
          <a:p>
            <a:r>
              <a:rPr lang="fr-FR" dirty="0" smtClean="0"/>
              <a:t>Anesthésiques locaux</a:t>
            </a:r>
          </a:p>
          <a:p>
            <a:r>
              <a:rPr lang="fr-FR" dirty="0" smtClean="0"/>
              <a:t>Clonidine</a:t>
            </a:r>
          </a:p>
          <a:p>
            <a:r>
              <a:rPr lang="fr-FR" dirty="0" smtClean="0"/>
              <a:t>Kétamine</a:t>
            </a:r>
          </a:p>
          <a:p>
            <a:r>
              <a:rPr lang="fr-FR" dirty="0" smtClean="0"/>
              <a:t>Antibiotiques</a:t>
            </a:r>
          </a:p>
          <a:p>
            <a:r>
              <a:rPr lang="fr-FR" dirty="0" smtClean="0"/>
              <a:t>MEOPA</a:t>
            </a:r>
            <a:endParaRPr lang="fr-FR" dirty="0"/>
          </a:p>
        </p:txBody>
      </p:sp>
    </p:spTree>
    <p:extLst>
      <p:ext uri="{BB962C8B-B14F-4D97-AF65-F5344CB8AC3E}">
        <p14:creationId xmlns:p14="http://schemas.microsoft.com/office/powerpoint/2010/main" val="281136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45" y="32789"/>
            <a:ext cx="9036495" cy="1143000"/>
          </a:xfrm>
        </p:spPr>
        <p:txBody>
          <a:bodyPr>
            <a:normAutofit fontScale="90000"/>
          </a:bodyPr>
          <a:lstStyle/>
          <a:p>
            <a:r>
              <a:rPr lang="fr-FR" dirty="0" smtClean="0"/>
              <a:t>Paracétamol: métabolisme (dose thérapeutique et toxicité)</a:t>
            </a:r>
            <a:endParaRPr lang="fr-FR" dirty="0"/>
          </a:p>
        </p:txBody>
      </p:sp>
      <p:pic>
        <p:nvPicPr>
          <p:cNvPr id="3" name="Image 2"/>
          <p:cNvPicPr>
            <a:picLocks noChangeAspect="1"/>
          </p:cNvPicPr>
          <p:nvPr/>
        </p:nvPicPr>
        <p:blipFill>
          <a:blip r:embed="rId2"/>
          <a:stretch>
            <a:fillRect/>
          </a:stretch>
        </p:blipFill>
        <p:spPr>
          <a:xfrm>
            <a:off x="1120620" y="2051423"/>
            <a:ext cx="6986375" cy="4499316"/>
          </a:xfrm>
          <a:prstGeom prst="rect">
            <a:avLst/>
          </a:prstGeom>
        </p:spPr>
      </p:pic>
    </p:spTree>
    <p:extLst>
      <p:ext uri="{BB962C8B-B14F-4D97-AF65-F5344CB8AC3E}">
        <p14:creationId xmlns:p14="http://schemas.microsoft.com/office/powerpoint/2010/main" val="502151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073"/>
            <a:ext cx="8229600" cy="1143000"/>
          </a:xfrm>
        </p:spPr>
        <p:txBody>
          <a:bodyPr>
            <a:normAutofit/>
          </a:bodyPr>
          <a:lstStyle/>
          <a:p>
            <a:r>
              <a:rPr lang="fr-FR" sz="3600" dirty="0" smtClean="0"/>
              <a:t>Kétamine</a:t>
            </a:r>
            <a:endParaRPr lang="fr-FR" sz="3600" dirty="0"/>
          </a:p>
        </p:txBody>
      </p:sp>
      <p:sp>
        <p:nvSpPr>
          <p:cNvPr id="3" name="Espace réservé du texte 2"/>
          <p:cNvSpPr>
            <a:spLocks noGrp="1"/>
          </p:cNvSpPr>
          <p:nvPr>
            <p:ph type="body" idx="1"/>
          </p:nvPr>
        </p:nvSpPr>
        <p:spPr>
          <a:xfrm>
            <a:off x="35496" y="1124744"/>
            <a:ext cx="9108504" cy="5544616"/>
          </a:xfrm>
        </p:spPr>
        <p:txBody>
          <a:bodyPr>
            <a:normAutofit/>
          </a:bodyPr>
          <a:lstStyle/>
          <a:p>
            <a:r>
              <a:rPr lang="fr-FR" sz="2400" dirty="0" smtClean="0"/>
              <a:t>Anesthésique général, antagoniste canalaire des récepteurs NMDA, impliqués dans la sensibilisation des voies nociceptives, d’où une action </a:t>
            </a:r>
            <a:r>
              <a:rPr lang="fr-FR" sz="2400" b="1" dirty="0" smtClean="0"/>
              <a:t>antihyperalgésiante</a:t>
            </a:r>
            <a:r>
              <a:rPr lang="fr-FR" sz="2400" dirty="0" smtClean="0"/>
              <a:t>, et </a:t>
            </a:r>
            <a:r>
              <a:rPr lang="fr-FR" sz="2400" b="1" dirty="0" smtClean="0"/>
              <a:t>antidépressive</a:t>
            </a:r>
          </a:p>
          <a:p>
            <a:r>
              <a:rPr lang="fr-FR" sz="2400" dirty="0" smtClean="0"/>
              <a:t>Agit sur les douleurs nociceptives, neuropathiques et sur l’HAO, avec restauration de l’efficacité antalgique des opioïdes</a:t>
            </a:r>
          </a:p>
          <a:p>
            <a:r>
              <a:rPr lang="fr-FR" sz="2400" dirty="0" smtClean="0"/>
              <a:t>Administration IV continue (1 mg/kg/j) ou per os (1 mg/kg/j en 3 prises), avec dans plus de la moitié des cas un post(effet de 2 à 8 semaines à l’arrêt du traitement</a:t>
            </a:r>
          </a:p>
          <a:p>
            <a:endParaRPr lang="fr-FR" sz="2400" dirty="0"/>
          </a:p>
        </p:txBody>
      </p:sp>
    </p:spTree>
    <p:extLst>
      <p:ext uri="{BB962C8B-B14F-4D97-AF65-F5344CB8AC3E}">
        <p14:creationId xmlns:p14="http://schemas.microsoft.com/office/powerpoint/2010/main" val="2586086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72816"/>
            <a:ext cx="8229600" cy="1935088"/>
          </a:xfrm>
        </p:spPr>
        <p:txBody>
          <a:bodyPr>
            <a:normAutofit fontScale="90000"/>
          </a:bodyPr>
          <a:lstStyle/>
          <a:p>
            <a:r>
              <a:rPr lang="fr-FR" dirty="0" smtClean="0"/>
              <a:t>MEOPA</a:t>
            </a:r>
            <a:br>
              <a:rPr lang="fr-FR" dirty="0" smtClean="0"/>
            </a:br>
            <a:r>
              <a:rPr lang="fr-FR" dirty="0" smtClean="0"/>
              <a:t>Mélange équimoléculaire d’oxygène et de protoxyde d’azote (N</a:t>
            </a:r>
            <a:r>
              <a:rPr lang="fr-FR" baseline="-25000" dirty="0" smtClean="0"/>
              <a:t>2</a:t>
            </a:r>
            <a:r>
              <a:rPr lang="fr-FR" dirty="0" smtClean="0"/>
              <a:t>O)</a:t>
            </a:r>
            <a:endParaRPr lang="fr-FR" dirty="0"/>
          </a:p>
        </p:txBody>
      </p:sp>
    </p:spTree>
    <p:extLst>
      <p:ext uri="{BB962C8B-B14F-4D97-AF65-F5344CB8AC3E}">
        <p14:creationId xmlns:p14="http://schemas.microsoft.com/office/powerpoint/2010/main" val="1974370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461963"/>
            <a:ext cx="519112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20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Mécanismes d’action</a:t>
            </a:r>
            <a:endParaRPr lang="fr-FR" dirty="0"/>
          </a:p>
        </p:txBody>
      </p:sp>
      <p:sp>
        <p:nvSpPr>
          <p:cNvPr id="3" name="Espace réservé du contenu 2"/>
          <p:cNvSpPr>
            <a:spLocks noGrp="1"/>
          </p:cNvSpPr>
          <p:nvPr>
            <p:ph idx="1"/>
          </p:nvPr>
        </p:nvSpPr>
        <p:spPr>
          <a:xfrm>
            <a:off x="0" y="1600200"/>
            <a:ext cx="9144000" cy="4525963"/>
          </a:xfrm>
        </p:spPr>
        <p:txBody>
          <a:bodyPr/>
          <a:lstStyle/>
          <a:p>
            <a:r>
              <a:rPr lang="fr-FR" dirty="0" smtClean="0"/>
              <a:t>Inhibiteur de la COX3 centrale</a:t>
            </a:r>
          </a:p>
          <a:p>
            <a:r>
              <a:rPr lang="fr-FR" dirty="0" smtClean="0"/>
              <a:t>Aurait un effet anti-NMDA</a:t>
            </a:r>
          </a:p>
          <a:p>
            <a:r>
              <a:rPr lang="fr-FR" dirty="0" smtClean="0"/>
              <a:t>Activateur de la voie sérotoninergique descendante, effet de AM404 via:</a:t>
            </a:r>
          </a:p>
          <a:p>
            <a:pPr>
              <a:buFontTx/>
              <a:buChar char="-"/>
            </a:pPr>
            <a:r>
              <a:rPr lang="fr-FR" dirty="0" smtClean="0"/>
              <a:t>activation des récepteurs TRPV1 centraux</a:t>
            </a:r>
          </a:p>
          <a:p>
            <a:pPr>
              <a:buFontTx/>
              <a:buChar char="-"/>
            </a:pPr>
            <a:r>
              <a:rPr lang="fr-FR" dirty="0"/>
              <a:t>e</a:t>
            </a:r>
            <a:r>
              <a:rPr lang="fr-FR" dirty="0" smtClean="0"/>
              <a:t>t/ou inhibition de la dégradation des endocannabinoïdes (activation récepteurs CB1)</a:t>
            </a:r>
          </a:p>
          <a:p>
            <a:pPr>
              <a:buFontTx/>
              <a:buChar char="-"/>
            </a:pPr>
            <a:endParaRPr lang="fr-FR" dirty="0" smtClean="0"/>
          </a:p>
          <a:p>
            <a:pPr>
              <a:buFontTx/>
              <a:buChar char="-"/>
            </a:pPr>
            <a:endParaRPr lang="fr-FR" dirty="0"/>
          </a:p>
        </p:txBody>
      </p:sp>
    </p:spTree>
    <p:extLst>
      <p:ext uri="{BB962C8B-B14F-4D97-AF65-F5344CB8AC3E}">
        <p14:creationId xmlns:p14="http://schemas.microsoft.com/office/powerpoint/2010/main" val="84993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8229600" cy="1143000"/>
          </a:xfrm>
        </p:spPr>
        <p:txBody>
          <a:bodyPr>
            <a:normAutofit/>
          </a:bodyPr>
          <a:lstStyle/>
          <a:p>
            <a:r>
              <a:rPr lang="fr-FR" altLang="fr-FR" dirty="0" smtClean="0"/>
              <a:t>Cinétique du paracétamol</a:t>
            </a:r>
            <a:endParaRPr lang="fr-FR" altLang="fr-FR" dirty="0"/>
          </a:p>
        </p:txBody>
      </p:sp>
      <p:sp>
        <p:nvSpPr>
          <p:cNvPr id="37891" name="Rectangle 3"/>
          <p:cNvSpPr>
            <a:spLocks noGrp="1" noChangeArrowheads="1"/>
          </p:cNvSpPr>
          <p:nvPr>
            <p:ph type="body" idx="1"/>
          </p:nvPr>
        </p:nvSpPr>
        <p:spPr>
          <a:xfrm>
            <a:off x="0" y="1447800"/>
            <a:ext cx="9144000" cy="5029200"/>
          </a:xfrm>
        </p:spPr>
        <p:txBody>
          <a:bodyPr/>
          <a:lstStyle/>
          <a:p>
            <a:pPr>
              <a:lnSpc>
                <a:spcPct val="90000"/>
              </a:lnSpc>
            </a:pPr>
            <a:r>
              <a:rPr lang="fr-FR" altLang="fr-FR" sz="2800" dirty="0"/>
              <a:t>Per os </a:t>
            </a:r>
          </a:p>
          <a:p>
            <a:pPr lvl="1">
              <a:lnSpc>
                <a:spcPct val="90000"/>
              </a:lnSpc>
            </a:pPr>
            <a:r>
              <a:rPr lang="fr-FR" altLang="fr-FR" sz="2400" dirty="0"/>
              <a:t>Taux </a:t>
            </a:r>
            <a:r>
              <a:rPr lang="fr-FR" altLang="fr-FR" sz="2400" dirty="0" smtClean="0"/>
              <a:t>plasmatique atteint </a:t>
            </a:r>
            <a:r>
              <a:rPr lang="fr-FR" altLang="fr-FR" sz="2400" dirty="0"/>
              <a:t>en moins de 2 h</a:t>
            </a:r>
          </a:p>
          <a:p>
            <a:pPr lvl="1">
              <a:lnSpc>
                <a:spcPct val="90000"/>
              </a:lnSpc>
            </a:pPr>
            <a:r>
              <a:rPr lang="fr-FR" altLang="fr-FR" sz="2400" dirty="0"/>
              <a:t>Demi-vie </a:t>
            </a:r>
            <a:r>
              <a:rPr lang="fr-FR" altLang="fr-FR" sz="2400" dirty="0" smtClean="0"/>
              <a:t>de </a:t>
            </a:r>
            <a:r>
              <a:rPr lang="fr-FR" altLang="fr-FR" sz="2400" dirty="0"/>
              <a:t>1 à 3 h </a:t>
            </a:r>
          </a:p>
          <a:p>
            <a:pPr lvl="1">
              <a:lnSpc>
                <a:spcPct val="90000"/>
              </a:lnSpc>
            </a:pPr>
            <a:r>
              <a:rPr lang="fr-FR" altLang="fr-FR" sz="2400" dirty="0"/>
              <a:t>Taux de liaison aux protéines faible (doses thérapeutiques) </a:t>
            </a:r>
            <a:br>
              <a:rPr lang="fr-FR" altLang="fr-FR" sz="2400" dirty="0"/>
            </a:br>
            <a:r>
              <a:rPr lang="fr-FR" altLang="fr-FR" sz="2400" dirty="0"/>
              <a:t>Si augmentation des doses, taux de liaison augmente</a:t>
            </a:r>
          </a:p>
          <a:p>
            <a:pPr lvl="1">
              <a:lnSpc>
                <a:spcPct val="90000"/>
              </a:lnSpc>
            </a:pPr>
            <a:r>
              <a:rPr lang="fr-FR" altLang="fr-FR" sz="2400" dirty="0" smtClean="0"/>
              <a:t>Élimination </a:t>
            </a:r>
            <a:r>
              <a:rPr lang="fr-FR" altLang="fr-FR" sz="2400" dirty="0"/>
              <a:t>urinaire </a:t>
            </a:r>
          </a:p>
          <a:p>
            <a:pPr>
              <a:lnSpc>
                <a:spcPct val="90000"/>
              </a:lnSpc>
              <a:spcBef>
                <a:spcPct val="80000"/>
              </a:spcBef>
            </a:pPr>
            <a:r>
              <a:rPr lang="fr-FR" altLang="fr-FR" sz="2800" dirty="0"/>
              <a:t>Voie </a:t>
            </a:r>
          </a:p>
          <a:p>
            <a:pPr lvl="1">
              <a:lnSpc>
                <a:spcPct val="90000"/>
              </a:lnSpc>
            </a:pPr>
            <a:r>
              <a:rPr lang="fr-FR" altLang="fr-FR" sz="2400" dirty="0"/>
              <a:t>Per os, rectale (paracétamol) </a:t>
            </a:r>
          </a:p>
          <a:p>
            <a:pPr lvl="1">
              <a:lnSpc>
                <a:spcPct val="90000"/>
              </a:lnSpc>
            </a:pPr>
            <a:r>
              <a:rPr lang="fr-FR" altLang="fr-FR" sz="2400" dirty="0"/>
              <a:t>Parentérale (Perfalgan</a:t>
            </a:r>
            <a:r>
              <a:rPr lang="fr-FR" altLang="fr-FR" sz="2400" dirty="0">
                <a:cs typeface="Times New Roman" charset="0"/>
              </a:rPr>
              <a:t>®</a:t>
            </a:r>
            <a:r>
              <a:rPr lang="fr-FR" altLang="fr-FR" sz="2400" dirty="0"/>
              <a:t>) </a:t>
            </a:r>
          </a:p>
          <a:p>
            <a:pPr lvl="1">
              <a:lnSpc>
                <a:spcPct val="90000"/>
              </a:lnSpc>
              <a:spcBef>
                <a:spcPct val="0"/>
              </a:spcBef>
              <a:buFontTx/>
              <a:buNone/>
            </a:pPr>
            <a:endParaRPr lang="fr-FR" altLang="fr-FR" sz="2400" dirty="0"/>
          </a:p>
          <a:p>
            <a:pPr lvl="1">
              <a:lnSpc>
                <a:spcPct val="90000"/>
              </a:lnSpc>
              <a:buFontTx/>
              <a:buNone/>
            </a:pPr>
            <a:endParaRPr lang="fr-FR" altLang="fr-FR" sz="2400" dirty="0"/>
          </a:p>
          <a:p>
            <a:pPr lvl="1">
              <a:lnSpc>
                <a:spcPct val="90000"/>
              </a:lnSpc>
            </a:pPr>
            <a:endParaRPr lang="fr-FR" altLang="fr-FR" sz="2400" dirty="0"/>
          </a:p>
        </p:txBody>
      </p:sp>
    </p:spTree>
    <p:extLst>
      <p:ext uri="{BB962C8B-B14F-4D97-AF65-F5344CB8AC3E}">
        <p14:creationId xmlns:p14="http://schemas.microsoft.com/office/powerpoint/2010/main" val="22485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467544" y="116632"/>
            <a:ext cx="4040188" cy="639762"/>
          </a:xfrm>
        </p:spPr>
        <p:txBody>
          <a:bodyPr/>
          <a:lstStyle/>
          <a:p>
            <a:r>
              <a:rPr lang="fr-FR" dirty="0" smtClean="0">
                <a:solidFill>
                  <a:srgbClr val="FF0000"/>
                </a:solidFill>
              </a:rPr>
              <a:t>A éviter</a:t>
            </a:r>
            <a:endParaRPr lang="fr-FR" dirty="0">
              <a:solidFill>
                <a:srgbClr val="FF0000"/>
              </a:solidFill>
            </a:endParaRPr>
          </a:p>
        </p:txBody>
      </p:sp>
      <p:sp>
        <p:nvSpPr>
          <p:cNvPr id="8" name="Espace réservé du contenu 7"/>
          <p:cNvSpPr>
            <a:spLocks noGrp="1"/>
          </p:cNvSpPr>
          <p:nvPr>
            <p:ph sz="half" idx="2"/>
          </p:nvPr>
        </p:nvSpPr>
        <p:spPr>
          <a:xfrm>
            <a:off x="457200" y="1124744"/>
            <a:ext cx="4040188" cy="5001419"/>
          </a:xfrm>
        </p:spPr>
        <p:txBody>
          <a:bodyPr/>
          <a:lstStyle/>
          <a:p>
            <a:r>
              <a:rPr lang="fr-FR" dirty="0" smtClean="0"/>
              <a:t>Insuffisant hépatique</a:t>
            </a:r>
          </a:p>
          <a:p>
            <a:r>
              <a:rPr lang="fr-FR" dirty="0" smtClean="0"/>
              <a:t>Donnerait ectopies testiculaires si administré pendant la </a:t>
            </a:r>
            <a:r>
              <a:rPr lang="fr-FR" dirty="0" smtClean="0"/>
              <a:t>grossesse</a:t>
            </a:r>
            <a:endParaRPr lang="fr-FR" dirty="0" smtClean="0"/>
          </a:p>
        </p:txBody>
      </p:sp>
      <p:sp>
        <p:nvSpPr>
          <p:cNvPr id="9" name="Espace réservé du texte 8"/>
          <p:cNvSpPr>
            <a:spLocks noGrp="1"/>
          </p:cNvSpPr>
          <p:nvPr>
            <p:ph type="body" sz="quarter" idx="3"/>
          </p:nvPr>
        </p:nvSpPr>
        <p:spPr>
          <a:xfrm>
            <a:off x="4788024" y="116632"/>
            <a:ext cx="4041775" cy="639762"/>
          </a:xfrm>
        </p:spPr>
        <p:txBody>
          <a:bodyPr/>
          <a:lstStyle/>
          <a:p>
            <a:r>
              <a:rPr lang="fr-FR" dirty="0" smtClean="0"/>
              <a:t>Peut être associé</a:t>
            </a:r>
            <a:endParaRPr lang="fr-FR" dirty="0"/>
          </a:p>
        </p:txBody>
      </p:sp>
      <p:sp>
        <p:nvSpPr>
          <p:cNvPr id="10" name="Espace réservé du contenu 9"/>
          <p:cNvSpPr>
            <a:spLocks noGrp="1"/>
          </p:cNvSpPr>
          <p:nvPr>
            <p:ph sz="quarter" idx="4"/>
          </p:nvPr>
        </p:nvSpPr>
        <p:spPr>
          <a:xfrm>
            <a:off x="4645025" y="1124744"/>
            <a:ext cx="4041775" cy="5001419"/>
          </a:xfrm>
        </p:spPr>
        <p:txBody>
          <a:bodyPr/>
          <a:lstStyle/>
          <a:p>
            <a:r>
              <a:rPr lang="fr-FR" dirty="0" smtClean="0"/>
              <a:t>A tous les autres antalgiques, même les AINS</a:t>
            </a:r>
            <a:endParaRPr lang="fr-FR" dirty="0"/>
          </a:p>
        </p:txBody>
      </p:sp>
    </p:spTree>
    <p:extLst>
      <p:ext uri="{BB962C8B-B14F-4D97-AF65-F5344CB8AC3E}">
        <p14:creationId xmlns:p14="http://schemas.microsoft.com/office/powerpoint/2010/main" val="14508341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3422</Words>
  <Application>Microsoft Office PowerPoint</Application>
  <PresentationFormat>Affichage à l'écran (4:3)</PresentationFormat>
  <Paragraphs>466</Paragraphs>
  <Slides>62</Slides>
  <Notes>4</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Thème Office</vt:lpstr>
      <vt:lpstr>Associations médicamenteuses à risque dans le traitement des douleurs</vt:lpstr>
      <vt:lpstr>Règles de prescription des médicaments</vt:lpstr>
      <vt:lpstr>Susceptibilité individuelle aux médicaments</vt:lpstr>
      <vt:lpstr>Effet placebo</vt:lpstr>
      <vt:lpstr>L’anxiété a des effets opposés</vt:lpstr>
      <vt:lpstr>Paracétamol: métabolisme (dose thérapeutique et toxicité)</vt:lpstr>
      <vt:lpstr>Mécanismes d’action</vt:lpstr>
      <vt:lpstr>Cinétique du paracétamol</vt:lpstr>
      <vt:lpstr>Présentation PowerPoint</vt:lpstr>
      <vt:lpstr>AINS</vt:lpstr>
      <vt:lpstr>Présentation PowerPoint</vt:lpstr>
      <vt:lpstr>Présentation PowerPoint</vt:lpstr>
      <vt:lpstr>Présentation PowerPoint</vt:lpstr>
      <vt:lpstr>Aspirine: interactions</vt:lpstr>
      <vt:lpstr>Autres AINS</vt:lpstr>
      <vt:lpstr>Inhibiteurs spécifiques COX2</vt:lpstr>
      <vt:lpstr>Produits anti-COX2</vt:lpstr>
      <vt:lpstr>Autres antalgiques mineurs</vt:lpstr>
      <vt:lpstr>Fénines</vt:lpstr>
      <vt:lpstr>Néfopam</vt:lpstr>
      <vt:lpstr>Musculotropes</vt:lpstr>
      <vt:lpstr>Anticholinergiques </vt:lpstr>
      <vt:lpstr>Antalgiques majeurs: OPIOÏDES</vt:lpstr>
      <vt:lpstr>Où agissent les opioïdes?</vt:lpstr>
      <vt:lpstr>Mécanismes de l’analgésie</vt:lpstr>
      <vt:lpstr>Tolérance</vt:lpstr>
      <vt:lpstr>Hyperalgésie</vt:lpstr>
      <vt:lpstr>Analgésie - Hyperalgésie - Tolérance</vt:lpstr>
      <vt:lpstr>Règle d’or: éviter les « mélanges »</vt:lpstr>
      <vt:lpstr>La morphine</vt:lpstr>
      <vt:lpstr>Cinétique de la morphine</vt:lpstr>
      <vt:lpstr>Effet recherché de la morphine</vt:lpstr>
      <vt:lpstr>Indications de la morphine </vt:lpstr>
      <vt:lpstr>Posologie</vt:lpstr>
      <vt:lpstr>Le tramadol</vt:lpstr>
      <vt:lpstr>Métabolisme hépatique</vt:lpstr>
      <vt:lpstr>Utilisations</vt:lpstr>
      <vt:lpstr>Codéine: Cinétique</vt:lpstr>
      <vt:lpstr>Effets </vt:lpstr>
      <vt:lpstr>Indications</vt:lpstr>
      <vt:lpstr>Buprénorphine: Utilisation clinique</vt:lpstr>
      <vt:lpstr>L’hydromorphone</vt:lpstr>
      <vt:lpstr>Oxycodone</vt:lpstr>
      <vt:lpstr>Métabolisme OC</vt:lpstr>
      <vt:lpstr>La méthadone</vt:lpstr>
      <vt:lpstr>Le fentanyl: Voies d’administration</vt:lpstr>
      <vt:lpstr>Cinétique fentanyl IV</vt:lpstr>
      <vt:lpstr>Dégradation du fentanyl</vt:lpstr>
      <vt:lpstr>Cinétique fentanyl TD Durogésic®</vt:lpstr>
      <vt:lpstr>Avantages / Inconvénients</vt:lpstr>
      <vt:lpstr>Formes à libération immédiate</vt:lpstr>
      <vt:lpstr>Naloxone</vt:lpstr>
      <vt:lpstr>Naltrexone</vt:lpstr>
      <vt:lpstr>CO-ANTALGIQUES</vt:lpstr>
      <vt:lpstr>Antidépresseurs</vt:lpstr>
      <vt:lpstr>Duloxétine, les effets II fréquents (&gt;1%) </vt:lpstr>
      <vt:lpstr>Antiépileptiques</vt:lpstr>
      <vt:lpstr>Prégabaline, les effets II fréquents (&gt;1%)</vt:lpstr>
      <vt:lpstr>Autres medicaments</vt:lpstr>
      <vt:lpstr>Kétamine</vt:lpstr>
      <vt:lpstr>MEOPA Mélange équimoléculaire d’oxygène et de protoxyde d’azote (N2O)</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Associations médicamenteuses à risque dans le traitement des douleurs</dc:title>
  <dc:creator>MULLER André</dc:creator>
  <cp:lastModifiedBy>SALVAT Eric</cp:lastModifiedBy>
  <cp:revision>26</cp:revision>
  <dcterms:created xsi:type="dcterms:W3CDTF">2017-09-04T07:33:58Z</dcterms:created>
  <dcterms:modified xsi:type="dcterms:W3CDTF">2018-01-10T09:30:37Z</dcterms:modified>
</cp:coreProperties>
</file>