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36" r:id="rId2"/>
    <p:sldId id="344" r:id="rId3"/>
    <p:sldId id="462" r:id="rId4"/>
    <p:sldId id="436" r:id="rId5"/>
    <p:sldId id="428" r:id="rId6"/>
    <p:sldId id="266" r:id="rId7"/>
    <p:sldId id="433" r:id="rId8"/>
    <p:sldId id="458" r:id="rId9"/>
    <p:sldId id="440" r:id="rId10"/>
    <p:sldId id="459" r:id="rId11"/>
    <p:sldId id="276" r:id="rId12"/>
    <p:sldId id="281" r:id="rId13"/>
    <p:sldId id="363" r:id="rId14"/>
    <p:sldId id="353" r:id="rId15"/>
    <p:sldId id="368" r:id="rId16"/>
    <p:sldId id="395" r:id="rId17"/>
    <p:sldId id="387" r:id="rId18"/>
    <p:sldId id="435" r:id="rId19"/>
    <p:sldId id="389" r:id="rId20"/>
    <p:sldId id="456" r:id="rId21"/>
    <p:sldId id="463" r:id="rId22"/>
    <p:sldId id="464" r:id="rId23"/>
    <p:sldId id="465" r:id="rId24"/>
    <p:sldId id="461" r:id="rId25"/>
    <p:sldId id="33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376"/>
    <a:srgbClr val="FF9900"/>
    <a:srgbClr val="FF6600"/>
    <a:srgbClr val="FEE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1" autoAdjust="0"/>
  </p:normalViewPr>
  <p:slideViewPr>
    <p:cSldViewPr>
      <p:cViewPr>
        <p:scale>
          <a:sx n="110" d="100"/>
          <a:sy n="110" d="100"/>
        </p:scale>
        <p:origin x="-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2DDC-9C70-4C89-B201-19CBE12609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32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A4A8-A33B-4BED-B7CC-35B6843507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4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8B20-DCB1-4318-93CD-D29581204B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7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85417F-399C-48D7-BEED-CD5F259E332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415-EF2C-498C-97D7-046B69D9FF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336A-B5E1-4C2B-B354-706308E2DD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77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1715-4C0C-40A6-8966-B92FBD4EF1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56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831C-4DD9-41F7-A021-4A73F94E2B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89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455A-9EEB-4891-A59D-10A9EC1FEA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2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35AC-1B4E-4463-B804-81F60F95DC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96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844B-7A15-4C7C-95BE-F059D08919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9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E71B-B409-4918-9F49-F316A7D6CB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E43B-2D03-45E7-95E6-8558BB1539C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99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484784"/>
            <a:ext cx="8572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3600" dirty="0" smtClean="0"/>
          </a:p>
          <a:p>
            <a:pPr algn="ctr"/>
            <a:endParaRPr lang="fr-FR" sz="3600" dirty="0" smtClean="0"/>
          </a:p>
          <a:p>
            <a:pPr algn="ctr"/>
            <a:r>
              <a:rPr lang="fr-FR" sz="3600" dirty="0" smtClean="0"/>
              <a:t>Mécanismes physiopathologiques</a:t>
            </a:r>
          </a:p>
          <a:p>
            <a:pPr algn="ctr"/>
            <a:r>
              <a:rPr lang="fr-FR" sz="3600" dirty="0" smtClean="0"/>
              <a:t> de la douleur</a:t>
            </a:r>
            <a:br>
              <a:rPr lang="fr-FR" sz="3600" dirty="0" smtClean="0"/>
            </a:br>
            <a:endParaRPr lang="fr-FR" sz="3600" dirty="0" smtClean="0"/>
          </a:p>
          <a:p>
            <a:pPr algn="ctr"/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400" dirty="0" smtClean="0"/>
              <a:t>Pr André Muller, Dr Eric </a:t>
            </a:r>
            <a:r>
              <a:rPr lang="fr-FR" sz="2400" dirty="0" err="1" smtClean="0"/>
              <a:t>Salvat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000" dirty="0" smtClean="0"/>
              <a:t>Centre d’Évaluation et de Traitement de la Douleur</a:t>
            </a:r>
          </a:p>
          <a:p>
            <a:pPr algn="ctr"/>
            <a:r>
              <a:rPr lang="fr-FR" sz="2000" dirty="0" smtClean="0"/>
              <a:t>Hôpitaux Universitaires de Strasbourg</a:t>
            </a:r>
            <a:endParaRPr lang="fr-FR" sz="2000" dirty="0"/>
          </a:p>
        </p:txBody>
      </p:sp>
      <p:pic>
        <p:nvPicPr>
          <p:cNvPr id="3" name="Image 1" descr="Description :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" y="33042"/>
            <a:ext cx="1487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708152" y="980728"/>
            <a:ext cx="18002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LESION</a:t>
            </a:r>
            <a:br>
              <a:rPr lang="fr-FR" altLang="fr-FR"/>
            </a:br>
            <a:r>
              <a:rPr lang="fr-FR" altLang="fr-FR"/>
              <a:t>TISSULAIRE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708152" y="1844328"/>
            <a:ext cx="18716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/>
              <a:t>SOUPE</a:t>
            </a:r>
          </a:p>
          <a:p>
            <a:pPr algn="ctr"/>
            <a:r>
              <a:rPr lang="fr-FR" altLang="fr-FR" dirty="0"/>
              <a:t>INFLAMMATOIRE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83964" y="2780953"/>
            <a:ext cx="21605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SENSIBILISATION</a:t>
            </a:r>
          </a:p>
          <a:p>
            <a:pPr algn="ctr"/>
            <a:r>
              <a:rPr lang="fr-FR" altLang="fr-FR"/>
              <a:t> NOCICEPTEURS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636714" y="2852391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STIMULATION</a:t>
            </a:r>
          </a:p>
          <a:p>
            <a:pPr algn="ctr"/>
            <a:r>
              <a:rPr lang="fr-FR" altLang="fr-FR"/>
              <a:t>NOCICEPTEURS</a:t>
            </a: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6587877" y="2780953"/>
            <a:ext cx="1655762" cy="7207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DOULEUR</a:t>
            </a:r>
          </a:p>
          <a:p>
            <a:pPr algn="ctr"/>
            <a:r>
              <a:rPr lang="fr-FR" altLang="fr-FR"/>
              <a:t>PHASIQUE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899864" y="1341091"/>
            <a:ext cx="1584325" cy="1079500"/>
          </a:xfrm>
          <a:prstGeom prst="octagon">
            <a:avLst>
              <a:gd name="adj" fmla="val 29287"/>
            </a:avLst>
          </a:prstGeom>
          <a:solidFill>
            <a:schemeClr val="hlink">
              <a:alpha val="4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dirty="0"/>
              <a:t>INITIATION</a:t>
            </a:r>
          </a:p>
          <a:p>
            <a:pPr algn="ctr"/>
            <a:r>
              <a:rPr lang="fr-FR" altLang="fr-FR" dirty="0"/>
              <a:t>PROCESSUS</a:t>
            </a:r>
          </a:p>
          <a:p>
            <a:pPr algn="ctr"/>
            <a:r>
              <a:rPr lang="fr-FR" altLang="fr-FR" dirty="0"/>
              <a:t>GUERISON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828427" y="3717578"/>
            <a:ext cx="18716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HYPERALGESIE</a:t>
            </a:r>
          </a:p>
          <a:p>
            <a:pPr algn="ctr"/>
            <a:r>
              <a:rPr lang="fr-FR" altLang="fr-FR"/>
              <a:t>PRIMAIRE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708152" y="3789016"/>
            <a:ext cx="19431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SENSIBILISATION</a:t>
            </a:r>
          </a:p>
          <a:p>
            <a:pPr algn="ctr"/>
            <a:r>
              <a:rPr lang="fr-FR" altLang="fr-FR"/>
              <a:t>N. SPINAUX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6445002" y="3789016"/>
            <a:ext cx="19431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PERTURBATION</a:t>
            </a:r>
          </a:p>
          <a:p>
            <a:pPr algn="ctr"/>
            <a:r>
              <a:rPr lang="fr-FR" altLang="fr-FR"/>
              <a:t>REFLEXES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899864" y="4652616"/>
            <a:ext cx="1728788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HYPERALGESIE</a:t>
            </a:r>
            <a:br>
              <a:rPr lang="fr-FR" altLang="fr-FR"/>
            </a:br>
            <a:r>
              <a:rPr lang="fr-FR" altLang="fr-FR"/>
              <a:t>SECONDAIRE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6587877" y="4581178"/>
            <a:ext cx="16557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MEMOIRE</a:t>
            </a:r>
            <a:br>
              <a:rPr lang="fr-FR" altLang="fr-FR"/>
            </a:br>
            <a:r>
              <a:rPr lang="fr-FR" altLang="fr-FR"/>
              <a:t>DOULEUR</a:t>
            </a: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3563689" y="4509741"/>
            <a:ext cx="2016125" cy="863600"/>
          </a:xfrm>
          <a:prstGeom prst="octagon">
            <a:avLst>
              <a:gd name="adj" fmla="val 29287"/>
            </a:avLst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dirty="0"/>
              <a:t>PHENOMENES</a:t>
            </a:r>
            <a:br>
              <a:rPr lang="fr-FR" altLang="fr-FR" dirty="0"/>
            </a:br>
            <a:r>
              <a:rPr lang="fr-FR" altLang="fr-FR" dirty="0"/>
              <a:t>COMPENSATEURS</a:t>
            </a:r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899864" y="5589241"/>
            <a:ext cx="1655763" cy="647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DOULEUR</a:t>
            </a:r>
            <a:br>
              <a:rPr lang="fr-FR" altLang="fr-FR"/>
            </a:br>
            <a:r>
              <a:rPr lang="fr-FR" altLang="fr-FR"/>
              <a:t>TONIQUE</a:t>
            </a:r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6229102" y="5517803"/>
            <a:ext cx="2232025" cy="647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/>
              <a:t>DOULEUR</a:t>
            </a:r>
          </a:p>
          <a:p>
            <a:pPr algn="ctr"/>
            <a:r>
              <a:rPr lang="fr-FR" altLang="fr-FR"/>
              <a:t>ENTRETENUE</a:t>
            </a: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4571752" y="162842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4571752" y="2636491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5652839" y="3141316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652839" y="3501678"/>
            <a:ext cx="7921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4571752" y="3501678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 flipH="1">
            <a:off x="2844552" y="2636491"/>
            <a:ext cx="8636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1692027" y="342865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H="1">
            <a:off x="2628652" y="4365278"/>
            <a:ext cx="10795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 flipH="1" flipV="1">
            <a:off x="2484189" y="2133253"/>
            <a:ext cx="1223963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 flipV="1">
            <a:off x="2484189" y="1268066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 flipH="1">
            <a:off x="395039" y="1917353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>
            <a:off x="395039" y="1917353"/>
            <a:ext cx="0" cy="20875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395039" y="4004916"/>
            <a:ext cx="4333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>
            <a:off x="5652839" y="4365278"/>
            <a:ext cx="9350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2700089" y="4076353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>
            <a:off x="5652839" y="4076353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>
            <a:off x="7453064" y="3501678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 flipV="1">
            <a:off x="1692027" y="4365278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>
            <a:off x="1692027" y="5301903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 flipH="1">
            <a:off x="395039" y="4149378"/>
            <a:ext cx="433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>
            <a:off x="395039" y="4149378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395039" y="5949603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 flipH="1">
            <a:off x="2555627" y="5876578"/>
            <a:ext cx="3671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4571752" y="4365278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 flipH="1">
            <a:off x="2628652" y="4941541"/>
            <a:ext cx="9350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H="1">
            <a:off x="2339727" y="5084416"/>
            <a:ext cx="1223962" cy="5762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5652839" y="5157441"/>
            <a:ext cx="86360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7380039" y="522887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>
            <a:off x="8388102" y="407635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>
            <a:off x="8748464" y="4076353"/>
            <a:ext cx="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 flipH="1">
            <a:off x="8461127" y="5805141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FC8376">
              <a:alpha val="62000"/>
            </a:srgb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Physiopathologie nociception</a:t>
            </a:r>
          </a:p>
        </p:txBody>
      </p:sp>
    </p:spTree>
    <p:extLst>
      <p:ext uri="{BB962C8B-B14F-4D97-AF65-F5344CB8AC3E}">
        <p14:creationId xmlns:p14="http://schemas.microsoft.com/office/powerpoint/2010/main" val="39048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erf soma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13590"/>
          <a:stretch>
            <a:fillRect/>
          </a:stretch>
        </p:blipFill>
        <p:spPr bwMode="auto">
          <a:xfrm>
            <a:off x="323528" y="620688"/>
            <a:ext cx="5357850" cy="617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61377" y="6073905"/>
            <a:ext cx="1416050" cy="366713"/>
          </a:xfrm>
          <a:prstGeom prst="rect">
            <a:avLst/>
          </a:prstGeom>
          <a:solidFill>
            <a:srgbClr val="FF0000">
              <a:alpha val="9686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1er neurone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42259" y="824792"/>
            <a:ext cx="1508125" cy="366712"/>
          </a:xfrm>
          <a:prstGeom prst="rect">
            <a:avLst/>
          </a:prstGeom>
          <a:solidFill>
            <a:srgbClr val="FF0000">
              <a:alpha val="9686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  <a:r>
              <a:rPr lang="fr-FR" baseline="30000" dirty="0">
                <a:solidFill>
                  <a:schemeClr val="bg1"/>
                </a:solidFill>
              </a:rPr>
              <a:t>ème</a:t>
            </a:r>
            <a:r>
              <a:rPr lang="fr-FR" dirty="0">
                <a:solidFill>
                  <a:schemeClr val="bg1"/>
                </a:solidFill>
              </a:rPr>
              <a:t> neurone</a:t>
            </a:r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H="1" flipV="1">
            <a:off x="3728994" y="6165304"/>
            <a:ext cx="1347062" cy="919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 flipH="1">
            <a:off x="5010235" y="1291502"/>
            <a:ext cx="492410" cy="10212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Projection spinale de l’information nociceptive</a:t>
            </a:r>
          </a:p>
        </p:txBody>
      </p:sp>
      <p:pic>
        <p:nvPicPr>
          <p:cNvPr id="11" name="Image 10" descr="fig afferences primaires.jpg"/>
          <p:cNvPicPr>
            <a:picLocks noChangeAspect="1"/>
          </p:cNvPicPr>
          <p:nvPr/>
        </p:nvPicPr>
        <p:blipFill rotWithShape="1">
          <a:blip r:embed="rId3" cstate="print"/>
          <a:srcRect l="66360" t="1743" r="-1397" b="53416"/>
          <a:stretch/>
        </p:blipFill>
        <p:spPr>
          <a:xfrm>
            <a:off x="5364088" y="1916832"/>
            <a:ext cx="3456384" cy="296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08720"/>
            <a:ext cx="8856984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neurones nociceptifs sont situés dans les couches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I, II et V,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reçoivent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informations via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 interneurones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Les neurones nociceptifs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spécifiques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réagissent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qu’à des stimulations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intenses, champ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récepteur périphérique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limité, participent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la discrimination et à la localisation du stimulus douloureux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neurones nociceptifs non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spécifiques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neurones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convergents (WDR)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réagissent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façon différentielle aux stimuli nociceptifs et non nociceptifs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Capables de coder la stimulation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Neurones Spinaux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5" y="3573016"/>
            <a:ext cx="4645750" cy="595536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b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SOMATIQUE-VISCERALE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980728"/>
            <a:ext cx="8749636" cy="3886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convergence de messages nociceptifs issus de structures différentes explique les douleurs dites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référées</a:t>
            </a:r>
            <a:b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Exemple: la douleur du bras gauche (douleur référée) en plus de la douleur thoracique (douleur viscérale) de l’infarctus du myocarde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178"/>
            <a:ext cx="6023588" cy="163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Neurones nociceptifs non spécifiques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75" y="2839229"/>
            <a:ext cx="4468821" cy="234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14" y="6127"/>
            <a:ext cx="3687886" cy="297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0768"/>
            <a:ext cx="8713787" cy="5444678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Faisceaux </a:t>
            </a:r>
            <a:r>
              <a:rPr lang="fr-F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spinothalamiques</a:t>
            </a:r>
            <a:r>
              <a:rPr lang="fr-FR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Néospinothalamique</a:t>
            </a:r>
            <a:r>
              <a:rPr lang="fr-FR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= voie latérale rapide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→ noyau </a:t>
            </a:r>
            <a:r>
              <a:rPr lang="fr-F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ventropostérolatéral</a:t>
            </a:r>
            <a: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du thalamus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 composante 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sensori-discriminative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douleur</a:t>
            </a:r>
            <a:b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Paléospinothalamique</a:t>
            </a:r>
            <a:r>
              <a:rPr lang="fr-FR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= voie médiane lente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→ noyaux </a:t>
            </a:r>
            <a:r>
              <a:rPr lang="fr-F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intralaminaires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 composante 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affective et émotionnelle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Faisceaux spinoréticulaires et solitaires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300" u="sng" dirty="0">
                <a:latin typeface="Arial" panose="020B0604020202020204" pitchFamily="34" charset="0"/>
                <a:cs typeface="Arial" panose="020B0604020202020204" pitchFamily="34" charset="0"/>
              </a:rPr>
              <a:t>Spinoréticulaire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→ noyau </a:t>
            </a:r>
            <a:r>
              <a:rPr lang="fr-F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subnucleus</a:t>
            </a:r>
            <a: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reticularis</a:t>
            </a:r>
            <a: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dorsalis</a:t>
            </a:r>
            <a: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	→ noyaux gigantocellulaire et réticulaire latéral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300" u="sng" dirty="0" err="1">
                <a:latin typeface="Arial" panose="020B0604020202020204" pitchFamily="34" charset="0"/>
                <a:cs typeface="Arial" panose="020B0604020202020204" pitchFamily="34" charset="0"/>
              </a:rPr>
              <a:t>Spinopontomésencéphalique</a:t>
            </a:r>
            <a:endParaRPr lang="fr-FR" sz="23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	→ substance grise périaqueducale</a:t>
            </a:r>
            <a:b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→ aire </a:t>
            </a:r>
            <a:r>
              <a:rPr lang="fr-FR" sz="2300" dirty="0" err="1">
                <a:latin typeface="Arial" panose="020B0604020202020204" pitchFamily="34" charset="0"/>
                <a:cs typeface="Arial" panose="020B0604020202020204" pitchFamily="34" charset="0"/>
              </a:rPr>
              <a:t>parabrachiale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 latérale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300" u="sng" dirty="0">
                <a:latin typeface="Arial" panose="020B0604020202020204" pitchFamily="34" charset="0"/>
                <a:cs typeface="Arial" panose="020B0604020202020204" pitchFamily="34" charset="0"/>
              </a:rPr>
              <a:t>Noyau du Tractus solitaire</a:t>
            </a:r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 : réactions neurovégétatives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51" y="3645024"/>
            <a:ext cx="16478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Faisceaux ascendants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12968" cy="511256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Somatotopie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respectée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Composé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2 groupes de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noyaux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Groupe postéro-latéral</a:t>
            </a:r>
          </a:p>
          <a:p>
            <a:pPr marL="1314450" lvl="2" indent="-457200">
              <a:lnSpc>
                <a:spcPct val="90000"/>
              </a:lnSpc>
              <a:buClr>
                <a:schemeClr val="tx1"/>
              </a:buClr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reçoivent les informations du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néospinothalamique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2" indent="-457200">
              <a:lnSpc>
                <a:spcPct val="90000"/>
              </a:lnSpc>
              <a:buClr>
                <a:schemeClr val="tx1"/>
              </a:buClr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projettent sur les aires corticales sensorielles S1 et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  <a:p>
            <a:pPr marL="1314450" lvl="2" indent="-457200">
              <a:lnSpc>
                <a:spcPct val="90000"/>
              </a:lnSpc>
              <a:buClr>
                <a:schemeClr val="tx1"/>
              </a:buClr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composante sensori-discriminative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Groupe médian: postéro-médian et intra-laminaires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reçoivent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paléospinothalamique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et le relais du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spinoréticulé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projection aires motrices, pré-motrices</a:t>
            </a:r>
          </a:p>
          <a:p>
            <a:pPr lvl="2">
              <a:lnSpc>
                <a:spcPct val="90000"/>
              </a:lnSpc>
              <a:buClr>
                <a:schemeClr val="tx1"/>
              </a:buClr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aspect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désagréable et aversif de la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douleur, réactions émotionnelles et motrices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580" y="404664"/>
            <a:ext cx="3320420" cy="259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520" y="62373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« </a:t>
            </a:r>
            <a:r>
              <a:rPr lang="fr-FR" sz="2000" i="1" dirty="0" smtClean="0"/>
              <a:t>Il </a:t>
            </a:r>
            <a:r>
              <a:rPr lang="fr-FR" sz="2000" i="1" dirty="0"/>
              <a:t>n’y a de douleur que lorsque le thalamus s’est prononcé</a:t>
            </a:r>
            <a:r>
              <a:rPr lang="fr-FR" sz="2000" dirty="0"/>
              <a:t> » (Leriche)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Thalamus : le 2</a:t>
            </a:r>
            <a:r>
              <a:rPr lang="fr-FR" sz="2400" b="1" i="1" baseline="30000" dirty="0" smtClean="0">
                <a:latin typeface="Arial" charset="0"/>
                <a:cs typeface="Arial" charset="0"/>
              </a:rPr>
              <a:t>ème</a:t>
            </a:r>
            <a:r>
              <a:rPr lang="fr-FR" sz="2400" b="1" i="1" dirty="0" smtClean="0">
                <a:latin typeface="Arial" charset="0"/>
                <a:cs typeface="Arial" charset="0"/>
              </a:rPr>
              <a:t> relais</a:t>
            </a:r>
          </a:p>
        </p:txBody>
      </p:sp>
    </p:spTree>
    <p:extLst>
      <p:ext uri="{BB962C8B-B14F-4D97-AF65-F5344CB8AC3E}">
        <p14:creationId xmlns:p14="http://schemas.microsoft.com/office/powerpoint/2010/main" val="12451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719361"/>
          </a:xfrm>
        </p:spPr>
        <p:txBody>
          <a:bodyPr/>
          <a:lstStyle/>
          <a:p>
            <a:pPr algn="ctr"/>
            <a:r>
              <a:rPr lang="fr-FR" sz="3600" dirty="0"/>
              <a:t>STRUCTURES CENTRALES</a:t>
            </a:r>
          </a:p>
        </p:txBody>
      </p:sp>
      <p:pic>
        <p:nvPicPr>
          <p:cNvPr id="86019" name="Picture 3" descr="struct central"/>
          <p:cNvPicPr>
            <a:picLocks noChangeAspect="1" noChangeArrowheads="1"/>
          </p:cNvPicPr>
          <p:nvPr/>
        </p:nvPicPr>
        <p:blipFill rotWithShape="1">
          <a:blip r:embed="rId2" cstate="print"/>
          <a:srcRect l="3678" t="4534" r="5748" b="5429"/>
          <a:stretch/>
        </p:blipFill>
        <p:spPr bwMode="auto">
          <a:xfrm>
            <a:off x="251520" y="1188000"/>
            <a:ext cx="4500000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omato cortex"/>
          <p:cNvPicPr>
            <a:picLocks noChangeAspect="1" noChangeArrowheads="1"/>
          </p:cNvPicPr>
          <p:nvPr/>
        </p:nvPicPr>
        <p:blipFill rotWithShape="1">
          <a:blip r:embed="rId3" cstate="print">
            <a:lum bright="-6000" contrast="6000"/>
          </a:blip>
          <a:srcRect l="8610" t="1" r="10642" b="4721"/>
          <a:stretch/>
        </p:blipFill>
        <p:spPr>
          <a:xfrm>
            <a:off x="5292080" y="1060372"/>
            <a:ext cx="3580900" cy="2897346"/>
          </a:xfrm>
          <a:prstGeom prst="rect">
            <a:avLst/>
          </a:prstGeom>
          <a:noFill/>
          <a:ln/>
        </p:spPr>
      </p:pic>
      <p:pic>
        <p:nvPicPr>
          <p:cNvPr id="5" name="Picture 6" descr="http://lecerveau.mcgill.ca/flash/i/i_12/i_12_cr/i_12_cr_con/i_12_cr_con_1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312369" cy="23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Structures centrales : intégration</a:t>
            </a:r>
            <a:endParaRPr lang="fr-FR" sz="2400" b="1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36712"/>
            <a:ext cx="8229600" cy="4525963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périphérie, les cellules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immuno-compétentes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libèrent des opioïdes actifs sur des récepteurs apparus sur les afférences nociceptives en situation d’inflammation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 niveau spinal, ces mécanismes font intervenir des neurotransmetteurs inhibiteurs libérés par les afférences de gros calibre 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control), par les voies descendantes, par des interneurones</a:t>
            </a:r>
          </a:p>
          <a:p>
            <a:pPr marL="0" indent="0" eaLnBrk="1" hangingPunct="1">
              <a:buNone/>
            </a:pPr>
            <a:endParaRPr lang="fr-FR" sz="2400" dirty="0"/>
          </a:p>
          <a:p>
            <a:pPr marL="0" indent="0" eaLnBrk="1" hangingPunct="1">
              <a:buNone/>
            </a:pPr>
            <a:endParaRPr lang="fr-FR" sz="2400" dirty="0" smtClean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Modulation du message nociceptif</a:t>
            </a:r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251520" y="3501008"/>
            <a:ext cx="6048672" cy="3240360"/>
            <a:chOff x="1766" y="334"/>
            <a:chExt cx="4233" cy="2224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4856" y="704"/>
              <a:ext cx="640" cy="956"/>
              <a:chOff x="4816" y="704"/>
              <a:chExt cx="640" cy="956"/>
            </a:xfrm>
          </p:grpSpPr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4816" y="1360"/>
                <a:ext cx="248" cy="2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5064" y="704"/>
                <a:ext cx="392" cy="956"/>
              </a:xfrm>
              <a:custGeom>
                <a:avLst/>
                <a:gdLst>
                  <a:gd name="T0" fmla="*/ 0 w 392"/>
                  <a:gd name="T1" fmla="*/ 792 h 956"/>
                  <a:gd name="T2" fmla="*/ 392 w 392"/>
                  <a:gd name="T3" fmla="*/ 824 h 956"/>
                  <a:gd name="T4" fmla="*/ 392 w 392"/>
                  <a:gd name="T5" fmla="*/ 0 h 956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956"/>
                  <a:gd name="T11" fmla="*/ 392 w 392"/>
                  <a:gd name="T12" fmla="*/ 956 h 9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956">
                    <a:moveTo>
                      <a:pt x="0" y="792"/>
                    </a:moveTo>
                    <a:cubicBezTo>
                      <a:pt x="65" y="797"/>
                      <a:pt x="327" y="956"/>
                      <a:pt x="392" y="824"/>
                    </a:cubicBezTo>
                    <a:lnTo>
                      <a:pt x="392" y="0"/>
                    </a:lnTo>
                  </a:path>
                </a:pathLst>
              </a:custGeom>
              <a:noFill/>
              <a:ln w="28575" cmpd="sng">
                <a:solidFill>
                  <a:schemeClr val="hlink"/>
                </a:solidFill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993" y="1392"/>
              <a:ext cx="817" cy="168"/>
              <a:chOff x="3968" y="1408"/>
              <a:chExt cx="817" cy="168"/>
            </a:xfrm>
          </p:grpSpPr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3968" y="1408"/>
                <a:ext cx="168" cy="16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>
                <a:off x="4128" y="1492"/>
                <a:ext cx="5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0" name="Group 13"/>
              <p:cNvGrpSpPr>
                <a:grpSpLocks/>
              </p:cNvGrpSpPr>
              <p:nvPr/>
            </p:nvGrpSpPr>
            <p:grpSpPr bwMode="auto">
              <a:xfrm>
                <a:off x="4697" y="1420"/>
                <a:ext cx="88" cy="144"/>
                <a:chOff x="1864" y="3368"/>
                <a:chExt cx="88" cy="144"/>
              </a:xfrm>
            </p:grpSpPr>
            <p:sp>
              <p:nvSpPr>
                <p:cNvPr id="5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864" y="3368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" name="Line 12"/>
                <p:cNvSpPr>
                  <a:spLocks noChangeShapeType="1"/>
                </p:cNvSpPr>
                <p:nvPr/>
              </p:nvSpPr>
              <p:spPr bwMode="auto">
                <a:xfrm>
                  <a:off x="1864" y="3440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2709" y="510"/>
              <a:ext cx="2330" cy="889"/>
              <a:chOff x="2693" y="510"/>
              <a:chExt cx="2330" cy="889"/>
            </a:xfrm>
          </p:grpSpPr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2693" y="751"/>
                <a:ext cx="2256" cy="528"/>
              </a:xfrm>
              <a:custGeom>
                <a:avLst/>
                <a:gdLst>
                  <a:gd name="T0" fmla="*/ 0 w 2256"/>
                  <a:gd name="T1" fmla="*/ 0 h 528"/>
                  <a:gd name="T2" fmla="*/ 2256 w 2256"/>
                  <a:gd name="T3" fmla="*/ 0 h 528"/>
                  <a:gd name="T4" fmla="*/ 2256 w 2256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2256"/>
                  <a:gd name="T10" fmla="*/ 0 h 528"/>
                  <a:gd name="T11" fmla="*/ 2256 w 2256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" h="528">
                    <a:moveTo>
                      <a:pt x="0" y="0"/>
                    </a:moveTo>
                    <a:lnTo>
                      <a:pt x="2256" y="0"/>
                    </a:lnTo>
                    <a:lnTo>
                      <a:pt x="2256" y="528"/>
                    </a:lnTo>
                  </a:path>
                </a:pathLst>
              </a:custGeom>
              <a:noFill/>
              <a:ln w="28575" cmpd="sng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Oval 15"/>
              <p:cNvSpPr>
                <a:spLocks noChangeArrowheads="1"/>
              </p:cNvSpPr>
              <p:nvPr/>
            </p:nvSpPr>
            <p:spPr bwMode="auto">
              <a:xfrm>
                <a:off x="3020" y="510"/>
                <a:ext cx="123" cy="123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3081" y="625"/>
                <a:ext cx="0" cy="132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1" name="Group 26"/>
              <p:cNvGrpSpPr>
                <a:grpSpLocks/>
              </p:cNvGrpSpPr>
              <p:nvPr/>
            </p:nvGrpSpPr>
            <p:grpSpPr bwMode="auto">
              <a:xfrm rot="5400000">
                <a:off x="4907" y="1247"/>
                <a:ext cx="88" cy="144"/>
                <a:chOff x="1864" y="3368"/>
                <a:chExt cx="88" cy="144"/>
              </a:xfrm>
            </p:grpSpPr>
            <p:sp>
              <p:nvSpPr>
                <p:cNvPr id="4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64" y="3368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" name="Line 25"/>
                <p:cNvSpPr>
                  <a:spLocks noChangeShapeType="1"/>
                </p:cNvSpPr>
                <p:nvPr/>
              </p:nvSpPr>
              <p:spPr bwMode="auto">
                <a:xfrm>
                  <a:off x="1864" y="3440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2" name="Line 28"/>
              <p:cNvSpPr>
                <a:spLocks noChangeShapeType="1"/>
              </p:cNvSpPr>
              <p:nvPr/>
            </p:nvSpPr>
            <p:spPr bwMode="auto">
              <a:xfrm>
                <a:off x="4061" y="742"/>
                <a:ext cx="0" cy="577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3" name="Group 29"/>
              <p:cNvGrpSpPr>
                <a:grpSpLocks/>
              </p:cNvGrpSpPr>
              <p:nvPr/>
            </p:nvGrpSpPr>
            <p:grpSpPr bwMode="auto">
              <a:xfrm rot="5400000">
                <a:off x="4019" y="1283"/>
                <a:ext cx="88" cy="144"/>
                <a:chOff x="1864" y="3368"/>
                <a:chExt cx="88" cy="144"/>
              </a:xfrm>
            </p:grpSpPr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864" y="3368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5" name="Line 31"/>
                <p:cNvSpPr>
                  <a:spLocks noChangeShapeType="1"/>
                </p:cNvSpPr>
                <p:nvPr/>
              </p:nvSpPr>
              <p:spPr bwMode="auto">
                <a:xfrm>
                  <a:off x="1864" y="3440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2709" y="1582"/>
              <a:ext cx="2330" cy="976"/>
              <a:chOff x="2709" y="1582"/>
              <a:chExt cx="2330" cy="976"/>
            </a:xfrm>
          </p:grpSpPr>
          <p:sp>
            <p:nvSpPr>
              <p:cNvPr id="28" name="Freeform 47"/>
              <p:cNvSpPr>
                <a:spLocks/>
              </p:cNvSpPr>
              <p:nvPr/>
            </p:nvSpPr>
            <p:spPr bwMode="auto">
              <a:xfrm flipV="1">
                <a:off x="2709" y="1702"/>
                <a:ext cx="2256" cy="528"/>
              </a:xfrm>
              <a:custGeom>
                <a:avLst/>
                <a:gdLst>
                  <a:gd name="T0" fmla="*/ 0 w 2256"/>
                  <a:gd name="T1" fmla="*/ 0 h 528"/>
                  <a:gd name="T2" fmla="*/ 2256 w 2256"/>
                  <a:gd name="T3" fmla="*/ 0 h 528"/>
                  <a:gd name="T4" fmla="*/ 2256 w 2256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2256"/>
                  <a:gd name="T10" fmla="*/ 0 h 528"/>
                  <a:gd name="T11" fmla="*/ 2256 w 2256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" h="528">
                    <a:moveTo>
                      <a:pt x="0" y="0"/>
                    </a:moveTo>
                    <a:lnTo>
                      <a:pt x="2256" y="0"/>
                    </a:lnTo>
                    <a:lnTo>
                      <a:pt x="2256" y="528"/>
                    </a:ln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Oval 48"/>
              <p:cNvSpPr>
                <a:spLocks noChangeArrowheads="1"/>
              </p:cNvSpPr>
              <p:nvPr/>
            </p:nvSpPr>
            <p:spPr bwMode="auto">
              <a:xfrm flipV="1">
                <a:off x="2996" y="2353"/>
                <a:ext cx="205" cy="20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Line 49"/>
              <p:cNvSpPr>
                <a:spLocks noChangeShapeType="1"/>
              </p:cNvSpPr>
              <p:nvPr/>
            </p:nvSpPr>
            <p:spPr bwMode="auto">
              <a:xfrm flipV="1">
                <a:off x="3097" y="2224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1" name="Group 50"/>
              <p:cNvGrpSpPr>
                <a:grpSpLocks/>
              </p:cNvGrpSpPr>
              <p:nvPr/>
            </p:nvGrpSpPr>
            <p:grpSpPr bwMode="auto">
              <a:xfrm rot="16200000" flipV="1">
                <a:off x="4923" y="1590"/>
                <a:ext cx="88" cy="144"/>
                <a:chOff x="1864" y="3368"/>
                <a:chExt cx="88" cy="144"/>
              </a:xfrm>
            </p:grpSpPr>
            <p:sp>
              <p:nvSpPr>
                <p:cNvPr id="3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864" y="3368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Line 52"/>
                <p:cNvSpPr>
                  <a:spLocks noChangeShapeType="1"/>
                </p:cNvSpPr>
                <p:nvPr/>
              </p:nvSpPr>
              <p:spPr bwMode="auto">
                <a:xfrm>
                  <a:off x="1864" y="3440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 flipV="1">
                <a:off x="4077" y="1662"/>
                <a:ext cx="0" cy="57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 rot="16200000" flipV="1">
                <a:off x="4035" y="1554"/>
                <a:ext cx="88" cy="144"/>
                <a:chOff x="1864" y="3368"/>
                <a:chExt cx="88" cy="144"/>
              </a:xfrm>
            </p:grpSpPr>
            <p:sp>
              <p:nvSpPr>
                <p:cNvPr id="3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864" y="3368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Line 56"/>
                <p:cNvSpPr>
                  <a:spLocks noChangeShapeType="1"/>
                </p:cNvSpPr>
                <p:nvPr/>
              </p:nvSpPr>
              <p:spPr bwMode="auto">
                <a:xfrm>
                  <a:off x="1864" y="3440"/>
                  <a:ext cx="88" cy="7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3" name="Line 59"/>
            <p:cNvSpPr>
              <a:spLocks noChangeShapeType="1"/>
            </p:cNvSpPr>
            <p:nvPr/>
          </p:nvSpPr>
          <p:spPr bwMode="auto">
            <a:xfrm rot="-5400000">
              <a:off x="3960" y="1213"/>
              <a:ext cx="0" cy="1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3892" y="1686"/>
              <a:ext cx="117" cy="117"/>
              <a:chOff x="1504" y="3130"/>
              <a:chExt cx="117" cy="117"/>
            </a:xfrm>
          </p:grpSpPr>
          <p:sp>
            <p:nvSpPr>
              <p:cNvPr id="26" name="Line 58"/>
              <p:cNvSpPr>
                <a:spLocks noChangeShapeType="1"/>
              </p:cNvSpPr>
              <p:nvPr/>
            </p:nvSpPr>
            <p:spPr bwMode="auto">
              <a:xfrm>
                <a:off x="1562" y="3130"/>
                <a:ext cx="0" cy="11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60"/>
              <p:cNvSpPr>
                <a:spLocks noChangeShapeType="1"/>
              </p:cNvSpPr>
              <p:nvPr/>
            </p:nvSpPr>
            <p:spPr bwMode="auto">
              <a:xfrm rot="-5400000">
                <a:off x="1563" y="3129"/>
                <a:ext cx="0" cy="11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" name="Line 63"/>
            <p:cNvSpPr>
              <a:spLocks noChangeShapeType="1"/>
            </p:cNvSpPr>
            <p:nvPr/>
          </p:nvSpPr>
          <p:spPr bwMode="auto">
            <a:xfrm rot="-5400000">
              <a:off x="4713" y="1532"/>
              <a:ext cx="0" cy="1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" name="Group 64"/>
            <p:cNvGrpSpPr>
              <a:grpSpLocks/>
            </p:cNvGrpSpPr>
            <p:nvPr/>
          </p:nvGrpSpPr>
          <p:grpSpPr bwMode="auto">
            <a:xfrm>
              <a:off x="5043" y="1209"/>
              <a:ext cx="117" cy="117"/>
              <a:chOff x="1504" y="3130"/>
              <a:chExt cx="117" cy="117"/>
            </a:xfrm>
          </p:grpSpPr>
          <p:sp>
            <p:nvSpPr>
              <p:cNvPr id="24" name="Line 65"/>
              <p:cNvSpPr>
                <a:spLocks noChangeShapeType="1"/>
              </p:cNvSpPr>
              <p:nvPr/>
            </p:nvSpPr>
            <p:spPr bwMode="auto">
              <a:xfrm>
                <a:off x="1562" y="3130"/>
                <a:ext cx="0" cy="11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66"/>
              <p:cNvSpPr>
                <a:spLocks noChangeShapeType="1"/>
              </p:cNvSpPr>
              <p:nvPr/>
            </p:nvSpPr>
            <p:spPr bwMode="auto">
              <a:xfrm rot="-5400000">
                <a:off x="1563" y="3129"/>
                <a:ext cx="0" cy="11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5035" y="1726"/>
              <a:ext cx="117" cy="117"/>
              <a:chOff x="1504" y="3130"/>
              <a:chExt cx="117" cy="117"/>
            </a:xfrm>
          </p:grpSpPr>
          <p:sp>
            <p:nvSpPr>
              <p:cNvPr id="22" name="Line 68"/>
              <p:cNvSpPr>
                <a:spLocks noChangeShapeType="1"/>
              </p:cNvSpPr>
              <p:nvPr/>
            </p:nvSpPr>
            <p:spPr bwMode="auto">
              <a:xfrm>
                <a:off x="1562" y="3130"/>
                <a:ext cx="0" cy="11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69"/>
              <p:cNvSpPr>
                <a:spLocks noChangeShapeType="1"/>
              </p:cNvSpPr>
              <p:nvPr/>
            </p:nvSpPr>
            <p:spPr bwMode="auto">
              <a:xfrm rot="-5400000">
                <a:off x="1563" y="3129"/>
                <a:ext cx="0" cy="11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" name="Text Box 71"/>
            <p:cNvSpPr txBox="1">
              <a:spLocks noChangeArrowheads="1"/>
            </p:cNvSpPr>
            <p:nvPr/>
          </p:nvSpPr>
          <p:spPr bwMode="auto">
            <a:xfrm>
              <a:off x="1782" y="612"/>
              <a:ext cx="1414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>
                  <a:solidFill>
                    <a:srgbClr val="D60093"/>
                  </a:solidFill>
                </a:rPr>
                <a:t>Terminaisons</a:t>
              </a:r>
            </a:p>
            <a:p>
              <a:r>
                <a:rPr lang="fr-FR" sz="1600" dirty="0">
                  <a:solidFill>
                    <a:srgbClr val="D60093"/>
                  </a:solidFill>
                </a:rPr>
                <a:t>nociceptives (A</a:t>
              </a:r>
              <a:r>
                <a:rPr lang="el-GR" sz="1600" dirty="0">
                  <a:solidFill>
                    <a:srgbClr val="D60093"/>
                  </a:solidFill>
                </a:rPr>
                <a:t>δ</a:t>
              </a:r>
              <a:r>
                <a:rPr lang="fr-FR" sz="1600" dirty="0">
                  <a:solidFill>
                    <a:srgbClr val="D60093"/>
                  </a:solidFill>
                </a:rPr>
                <a:t>, C)</a:t>
              </a:r>
            </a:p>
          </p:txBody>
        </p:sp>
        <p:sp>
          <p:nvSpPr>
            <p:cNvPr id="19" name="Text Box 72"/>
            <p:cNvSpPr txBox="1">
              <a:spLocks noChangeArrowheads="1"/>
            </p:cNvSpPr>
            <p:nvPr/>
          </p:nvSpPr>
          <p:spPr bwMode="auto">
            <a:xfrm>
              <a:off x="1766" y="2038"/>
              <a:ext cx="1301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>
                  <a:solidFill>
                    <a:schemeClr val="accent2"/>
                  </a:solidFill>
                </a:rPr>
                <a:t>Terminaisons non-</a:t>
              </a:r>
            </a:p>
            <a:p>
              <a:r>
                <a:rPr lang="fr-FR" sz="1600" dirty="0">
                  <a:solidFill>
                    <a:schemeClr val="accent2"/>
                  </a:solidFill>
                </a:rPr>
                <a:t>nociceptives (A</a:t>
              </a:r>
              <a:r>
                <a:rPr lang="el-GR" sz="1600" dirty="0">
                  <a:solidFill>
                    <a:schemeClr val="accent2"/>
                  </a:solidFill>
                </a:rPr>
                <a:t>β</a:t>
              </a:r>
              <a:r>
                <a:rPr lang="fr-FR" sz="16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20" name="Text Box 73"/>
            <p:cNvSpPr txBox="1">
              <a:spLocks noChangeArrowheads="1"/>
            </p:cNvSpPr>
            <p:nvPr/>
          </p:nvSpPr>
          <p:spPr bwMode="auto">
            <a:xfrm>
              <a:off x="2918" y="1284"/>
              <a:ext cx="944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Interneurone</a:t>
              </a:r>
              <a:endParaRPr lang="fr-FR" sz="1600" dirty="0">
                <a:solidFill>
                  <a:srgbClr val="FF0000"/>
                </a:solidFill>
              </a:endParaRPr>
            </a:p>
            <a:p>
              <a:r>
                <a:rPr lang="fr-FR" sz="1600" dirty="0">
                  <a:solidFill>
                    <a:srgbClr val="FF0000"/>
                  </a:solidFill>
                </a:rPr>
                <a:t>inhibiteur</a:t>
              </a:r>
            </a:p>
          </p:txBody>
        </p:sp>
        <p:sp>
          <p:nvSpPr>
            <p:cNvPr id="21" name="Text Box 74"/>
            <p:cNvSpPr txBox="1">
              <a:spLocks noChangeArrowheads="1"/>
            </p:cNvSpPr>
            <p:nvPr/>
          </p:nvSpPr>
          <p:spPr bwMode="auto">
            <a:xfrm>
              <a:off x="4958" y="334"/>
              <a:ext cx="104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chemeClr val="hlink"/>
                  </a:solidFill>
                </a:rPr>
                <a:t>Projection vers</a:t>
              </a:r>
            </a:p>
            <a:p>
              <a:r>
                <a:rPr lang="fr-FR" dirty="0">
                  <a:solidFill>
                    <a:schemeClr val="hlink"/>
                  </a:solidFill>
                </a:rPr>
                <a:t> le thalamus</a:t>
              </a:r>
            </a:p>
          </p:txBody>
        </p: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982313"/>
            <a:ext cx="2998291" cy="17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44208" y="4021156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dirty="0" smtClean="0"/>
              <a:t>technique </a:t>
            </a:r>
            <a:r>
              <a:rPr lang="fr-FR" dirty="0"/>
              <a:t>de massages,</a:t>
            </a:r>
          </a:p>
          <a:p>
            <a:pPr marL="0" indent="0">
              <a:buNone/>
            </a:pPr>
            <a:r>
              <a:rPr lang="fr-FR" b="1" dirty="0"/>
              <a:t>TENS</a:t>
            </a:r>
            <a:r>
              <a:rPr lang="fr-FR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9005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8016" b="1304"/>
          <a:stretch/>
        </p:blipFill>
        <p:spPr>
          <a:xfrm>
            <a:off x="323528" y="526258"/>
            <a:ext cx="4320480" cy="6359126"/>
          </a:xfrm>
          <a:noFill/>
        </p:spPr>
      </p:pic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Modulation du message nociceptif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65848" y="548680"/>
            <a:ext cx="447064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i="1" dirty="0" smtClean="0"/>
              <a:t>Voies descendantes</a:t>
            </a:r>
          </a:p>
          <a:p>
            <a:endParaRPr lang="fr-FR" i="1" dirty="0"/>
          </a:p>
          <a:p>
            <a:r>
              <a:rPr lang="fr-FR" sz="1400" i="1" dirty="0" smtClean="0"/>
              <a:t>sous </a:t>
            </a:r>
            <a:r>
              <a:rPr lang="fr-FR" sz="1400" i="1" dirty="0"/>
              <a:t>contrôle du cerveau antérieur</a:t>
            </a:r>
          </a:p>
          <a:p>
            <a:r>
              <a:rPr lang="fr-FR" sz="1400" i="1" dirty="0"/>
              <a:t>modulation par l‘hypothalamus, l’amygdale, le cortex</a:t>
            </a:r>
          </a:p>
          <a:p>
            <a:endParaRPr lang="fr-FR" sz="1400" i="1" dirty="0"/>
          </a:p>
          <a:p>
            <a:r>
              <a:rPr lang="fr-FR" sz="1400" i="1" dirty="0"/>
              <a:t>dépendra </a:t>
            </a:r>
            <a:r>
              <a:rPr lang="fr-FR" sz="1400" i="1" dirty="0" smtClean="0"/>
              <a:t>du contexte : anxiété</a:t>
            </a:r>
            <a:r>
              <a:rPr lang="fr-FR" sz="1400" i="1" dirty="0"/>
              <a:t>, peur, stress...</a:t>
            </a:r>
          </a:p>
          <a:p>
            <a:endParaRPr lang="fr-FR" sz="1400" i="1" dirty="0"/>
          </a:p>
          <a:p>
            <a:r>
              <a:rPr lang="fr-FR" sz="1400" i="1" dirty="0" smtClean="0"/>
              <a:t>Implications </a:t>
            </a:r>
            <a:r>
              <a:rPr lang="fr-FR" sz="1400" i="1" dirty="0"/>
              <a:t>des Opioïdes à tous les niveaux</a:t>
            </a:r>
          </a:p>
          <a:p>
            <a:r>
              <a:rPr lang="fr-FR" sz="1400" i="1" dirty="0"/>
              <a:t>	Enképhalines (</a:t>
            </a:r>
            <a:r>
              <a:rPr lang="fr-FR" sz="1400" i="1" dirty="0" err="1"/>
              <a:t>Réc</a:t>
            </a:r>
            <a:r>
              <a:rPr lang="fr-FR" sz="1400" i="1" dirty="0"/>
              <a:t> Delta)</a:t>
            </a:r>
          </a:p>
          <a:p>
            <a:r>
              <a:rPr lang="fr-FR" sz="1400" i="1" dirty="0"/>
              <a:t>	</a:t>
            </a:r>
            <a:r>
              <a:rPr lang="fr-FR" sz="1400" i="1" dirty="0" err="1"/>
              <a:t>Dynorphines</a:t>
            </a:r>
            <a:r>
              <a:rPr lang="fr-FR" sz="1400" i="1" dirty="0"/>
              <a:t> (</a:t>
            </a:r>
            <a:r>
              <a:rPr lang="fr-FR" sz="1400" i="1" dirty="0" err="1"/>
              <a:t>Réc</a:t>
            </a:r>
            <a:r>
              <a:rPr lang="fr-FR" sz="1400" i="1" dirty="0"/>
              <a:t> Kappa)</a:t>
            </a:r>
          </a:p>
          <a:p>
            <a:r>
              <a:rPr lang="fr-FR" sz="1400" i="1" dirty="0"/>
              <a:t>	</a:t>
            </a:r>
            <a:r>
              <a:rPr lang="fr-FR" sz="1400" i="1" dirty="0" smtClean="0"/>
              <a:t>Endomorphines </a:t>
            </a:r>
            <a:r>
              <a:rPr lang="fr-FR" sz="1400" i="1" dirty="0"/>
              <a:t>(</a:t>
            </a:r>
            <a:r>
              <a:rPr lang="fr-FR" sz="1400" i="1" dirty="0" err="1"/>
              <a:t>Réc</a:t>
            </a:r>
            <a:r>
              <a:rPr lang="fr-FR" sz="1400" i="1" dirty="0"/>
              <a:t> Mu)</a:t>
            </a:r>
          </a:p>
          <a:p>
            <a:r>
              <a:rPr lang="fr-FR" sz="1400" i="1" dirty="0"/>
              <a:t>	</a:t>
            </a:r>
          </a:p>
          <a:p>
            <a:r>
              <a:rPr lang="fr-FR" sz="1400" i="1" dirty="0" smtClean="0"/>
              <a:t>Monoamines (Sérotonine</a:t>
            </a:r>
            <a:r>
              <a:rPr lang="fr-FR" sz="1400" i="1" dirty="0"/>
              <a:t>, noradrénaline </a:t>
            </a:r>
            <a:r>
              <a:rPr lang="fr-FR" sz="1400" i="1" dirty="0" smtClean="0"/>
              <a:t>)</a:t>
            </a:r>
            <a:endParaRPr lang="fr-FR" sz="1400" i="1" dirty="0"/>
          </a:p>
          <a:p>
            <a:r>
              <a:rPr lang="fr-FR" sz="1400" i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4156045"/>
            <a:ext cx="45651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u="sng" dirty="0" smtClean="0"/>
              <a:t>L’inhibition </a:t>
            </a:r>
            <a:r>
              <a:rPr lang="fr-FR" u="sng" dirty="0"/>
              <a:t>descendante </a:t>
            </a:r>
            <a:r>
              <a:rPr lang="fr-FR" dirty="0"/>
              <a:t>est </a:t>
            </a:r>
            <a:r>
              <a:rPr lang="fr-FR" dirty="0" smtClean="0"/>
              <a:t>aussi mise </a:t>
            </a:r>
            <a:r>
              <a:rPr lang="fr-FR" dirty="0"/>
              <a:t>en jeu par </a:t>
            </a:r>
            <a:r>
              <a:rPr lang="fr-FR" b="1" dirty="0"/>
              <a:t>la distraction, l’hypnose</a:t>
            </a:r>
            <a:r>
              <a:rPr lang="fr-FR" dirty="0"/>
              <a:t>, ou des douleurs </a:t>
            </a:r>
            <a:r>
              <a:rPr lang="fr-FR" dirty="0" err="1"/>
              <a:t>hétérosegmentaires</a:t>
            </a:r>
            <a:r>
              <a:rPr lang="fr-FR" dirty="0"/>
              <a:t> (base des techniques de contre-irritation)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u="sng" dirty="0"/>
              <a:t>L’activation descendante</a:t>
            </a:r>
            <a:r>
              <a:rPr lang="fr-FR" dirty="0"/>
              <a:t> est mise en jeu par </a:t>
            </a:r>
            <a:r>
              <a:rPr lang="fr-FR" dirty="0" smtClean="0"/>
              <a:t>: l’attention</a:t>
            </a:r>
            <a:r>
              <a:rPr lang="fr-FR" dirty="0"/>
              <a:t>, </a:t>
            </a:r>
            <a:r>
              <a:rPr lang="fr-FR" dirty="0" smtClean="0"/>
              <a:t>l’anticipation</a:t>
            </a:r>
            <a:r>
              <a:rPr lang="fr-FR" dirty="0"/>
              <a:t>, </a:t>
            </a:r>
            <a:r>
              <a:rPr lang="fr-FR" dirty="0" smtClean="0"/>
              <a:t>par </a:t>
            </a:r>
            <a:r>
              <a:rPr lang="fr-FR" dirty="0"/>
              <a:t>la réactivation mnésique de douleurs passées</a:t>
            </a:r>
          </a:p>
        </p:txBody>
      </p:sp>
    </p:spTree>
    <p:extLst>
      <p:ext uri="{BB962C8B-B14F-4D97-AF65-F5344CB8AC3E}">
        <p14:creationId xmlns:p14="http://schemas.microsoft.com/office/powerpoint/2010/main" val="10632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4906962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Contrôle Inhibiteur Diffus Nociceptif</a:t>
            </a:r>
          </a:p>
          <a:p>
            <a:pPr marL="609600" indent="-609600" algn="ctr" eaLnBrk="1" hangingPunct="1">
              <a:buFontTx/>
              <a:buNone/>
            </a:pPr>
            <a:endParaRPr lang="fr-FR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 stimulation nociceptive localisée induit</a:t>
            </a:r>
            <a:b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une hypoalgésie généralisée</a:t>
            </a:r>
          </a:p>
          <a:p>
            <a:pPr marL="609600" indent="-609600" eaLnBrk="1" hangingPunct="1">
              <a:buFontTx/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 stimulation nociceptive active le pool de neurones nociceptifs du segment médullaire respectif et inhibe les autres neurones nociceptifs  du reste du corps</a:t>
            </a:r>
          </a:p>
          <a:p>
            <a:pPr marL="609600" indent="-609600" eaLnBrk="1" hangingPunct="1">
              <a:buFontTx/>
              <a:buAutoNum type="arabicPeriod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Partie caudale du bulbe,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funiculus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dorsolatéral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rôle des opiacés ( %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naloxone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Modulation du message nociceptif</a:t>
            </a:r>
          </a:p>
        </p:txBody>
      </p:sp>
    </p:spTree>
    <p:extLst>
      <p:ext uri="{BB962C8B-B14F-4D97-AF65-F5344CB8AC3E}">
        <p14:creationId xmlns:p14="http://schemas.microsoft.com/office/powerpoint/2010/main" val="18886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8893175" cy="46926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Douleur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Expérience sensorielle et émotionnelle désagréable due à une lésion tissulaire potentielle ou réelle, ou décrite en les termes d’une telle lésion.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Nociception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système neurophysiologique permettant de détecter des stimulations susceptibles de menacer l’intégrité de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l’organisme. Indispensable à la survie de l’individu.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 algn="ctr">
              <a:lnSpc>
                <a:spcPct val="90000"/>
              </a:lnSpc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Douleur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 excès de nociception 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 algn="ctr">
              <a:lnSpc>
                <a:spcPct val="90000"/>
              </a:lnSpc>
              <a:buNone/>
            </a:pP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douleur 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causée par la stimulation (excessive) des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nocicepteurs</a:t>
            </a:r>
          </a:p>
          <a:p>
            <a:pPr marL="361950" indent="0" algn="ctr">
              <a:lnSpc>
                <a:spcPct val="90000"/>
              </a:lnSpc>
              <a:buNone/>
            </a:pP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localisés 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dans la peau, les viscères et autres organes</a:t>
            </a:r>
          </a:p>
          <a:p>
            <a:pPr marL="361950" indent="0" algn="ctr">
              <a:lnSpc>
                <a:spcPct val="90000"/>
              </a:lnSpc>
              <a:buNone/>
            </a:pP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 algn="ctr">
              <a:lnSpc>
                <a:spcPct val="90000"/>
              </a:lnSpc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Douleur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neuropathique</a:t>
            </a:r>
          </a:p>
          <a:p>
            <a:pPr marL="361950" indent="0" algn="ctr">
              <a:lnSpc>
                <a:spcPct val="90000"/>
              </a:lnSpc>
              <a:buNone/>
            </a:pP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ouleur 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secondaire à une lésion ou une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maladie</a:t>
            </a:r>
          </a:p>
          <a:p>
            <a:pPr marL="361950" indent="0" algn="ctr">
              <a:lnSpc>
                <a:spcPct val="90000"/>
              </a:lnSpc>
              <a:buNone/>
            </a:pP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affectant 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le système somatosensoriel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fr-F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alt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248" y="-27384"/>
            <a:ext cx="8077200" cy="5040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2400" b="1" i="1" dirty="0" smtClean="0">
                <a:latin typeface="Arial" charset="0"/>
                <a:cs typeface="Arial" charset="0"/>
              </a:rPr>
              <a:t>Définitions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 w="9525">
            <a:solidFill>
              <a:schemeClr val="accent3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Les douleurs neuropathiques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4294967295"/>
          </p:nvPr>
        </p:nvSpPr>
        <p:spPr>
          <a:xfrm>
            <a:off x="285750" y="1422177"/>
            <a:ext cx="8643938" cy="43830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Définition : « douleurs secondaires à une lésion ou une maladie affectant le système somatosensoriel » (IASP 2008).</a:t>
            </a:r>
            <a:b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Douleurs essentiellement chroniques , invalidantes et souvent séquellaires.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Prévalence des douleurs neuropathiques chronique en France : 6,9% de la population générale.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: combinaison de différents symptômes douloureux et de signes déficitaires sensitifs dans une même aire neurologique.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Survenue des symptômes le plus souvent après la lésion causale avec un intervalle libre variable de quelques jours à plusieurs années.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Sensibilité aux </a:t>
            </a:r>
            <a:r>
              <a:rPr lang="fr-FR" alt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-antalgiques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altLang="fr-F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7542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 w="9525">
            <a:solidFill>
              <a:schemeClr val="accent3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Etiologie des douleurs neuropathiques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789113"/>
            <a:ext cx="9144000" cy="43830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altLang="fr-FR" sz="2000" u="sng" dirty="0" smtClean="0"/>
              <a:t>Périphériques :</a:t>
            </a:r>
            <a:br>
              <a:rPr lang="fr-FR" altLang="fr-FR" sz="2000" u="sng" dirty="0" smtClean="0"/>
            </a:br>
            <a:endParaRPr lang="fr-FR" altLang="fr-FR" sz="2000" u="sng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altLang="fr-FR" sz="1800" dirty="0" smtClean="0"/>
              <a:t>Infectieuses : zona, HIV, Lyme, CMV, EBV…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altLang="fr-FR" sz="1800" dirty="0" smtClean="0"/>
              <a:t>Endocriniennes/métaboliques : diabète, </a:t>
            </a:r>
            <a:r>
              <a:rPr lang="fr-FR" altLang="fr-FR" sz="1800" dirty="0" err="1" smtClean="0"/>
              <a:t>dysthyroidie</a:t>
            </a:r>
            <a:r>
              <a:rPr lang="fr-FR" altLang="fr-FR" sz="1800" dirty="0" smtClean="0"/>
              <a:t>, carentielles, alcooliques…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altLang="fr-FR" sz="1800" dirty="0" smtClean="0"/>
              <a:t>Traumatiques : </a:t>
            </a:r>
            <a:r>
              <a:rPr lang="fr-FR" altLang="fr-FR" sz="1800" dirty="0" err="1" smtClean="0"/>
              <a:t>plexique</a:t>
            </a:r>
            <a:r>
              <a:rPr lang="fr-FR" altLang="fr-FR" sz="1800" dirty="0" smtClean="0"/>
              <a:t>, </a:t>
            </a:r>
            <a:r>
              <a:rPr lang="fr-FR" altLang="fr-FR" sz="1800" dirty="0" err="1" smtClean="0"/>
              <a:t>radiculopathie</a:t>
            </a:r>
            <a:r>
              <a:rPr lang="fr-FR" altLang="fr-FR" sz="1800" dirty="0" smtClean="0"/>
              <a:t>, tronculaire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altLang="fr-FR" sz="1800" dirty="0" smtClean="0"/>
              <a:t>Compressives :syndromes canalaires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altLang="fr-FR" sz="1800" u="sng" dirty="0" smtClean="0"/>
              <a:t>Iatrogènes</a:t>
            </a:r>
            <a:r>
              <a:rPr lang="fr-FR" altLang="fr-FR" sz="1800" dirty="0" smtClean="0"/>
              <a:t> : chirurgicales, chimiothérapies, </a:t>
            </a:r>
            <a:r>
              <a:rPr lang="fr-FR" altLang="fr-FR" sz="1800" dirty="0" err="1" smtClean="0"/>
              <a:t>postradique</a:t>
            </a:r>
            <a:r>
              <a:rPr lang="fr-FR" altLang="fr-FR" sz="1800" dirty="0" smtClean="0"/>
              <a:t>…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altLang="fr-FR" sz="1800" dirty="0" smtClean="0"/>
              <a:t>Paranéoplasiques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altLang="fr-FR" sz="18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fr-FR" altLang="fr-FR" sz="2000" u="sng" dirty="0" smtClean="0"/>
              <a:t>Centrales 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altLang="fr-FR" sz="1800" u="sng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altLang="fr-FR" sz="1800" dirty="0" smtClean="0"/>
              <a:t>Vasculaires : Accidents Vasculaires Cérébraux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altLang="fr-FR" sz="1800" dirty="0" smtClean="0"/>
              <a:t>Traumatismes médullaires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altLang="fr-FR" sz="1800" dirty="0" smtClean="0"/>
              <a:t>Sclérose En Plaque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altLang="fr-FR" sz="1600" dirty="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fr-FR" alt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1470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 w="9525">
            <a:solidFill>
              <a:schemeClr val="accent3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Séméiologie des douleurs neuropathiques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428875" y="1000125"/>
            <a:ext cx="4286250" cy="71437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Hypoesthésie ou anesthésie</a:t>
            </a:r>
          </a:p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du territoire </a:t>
            </a:r>
            <a:r>
              <a:rPr lang="fr-FR" dirty="0" err="1">
                <a:solidFill>
                  <a:schemeClr val="tx1"/>
                </a:solidFill>
              </a:rPr>
              <a:t>neuroanatomique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17863" y="6267450"/>
            <a:ext cx="321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paresthésies et dysesthésies</a:t>
            </a:r>
          </a:p>
        </p:txBody>
      </p:sp>
      <p:grpSp>
        <p:nvGrpSpPr>
          <p:cNvPr id="10" name="Groupe 23"/>
          <p:cNvGrpSpPr>
            <a:grpSpLocks/>
          </p:cNvGrpSpPr>
          <p:nvPr/>
        </p:nvGrpSpPr>
        <p:grpSpPr bwMode="auto">
          <a:xfrm>
            <a:off x="-71438" y="2071688"/>
            <a:ext cx="9072563" cy="3571875"/>
            <a:chOff x="-71438" y="1071563"/>
            <a:chExt cx="9072563" cy="4429125"/>
          </a:xfrm>
        </p:grpSpPr>
        <p:grpSp>
          <p:nvGrpSpPr>
            <p:cNvPr id="11" name="Groupe 22"/>
            <p:cNvGrpSpPr>
              <a:grpSpLocks/>
            </p:cNvGrpSpPr>
            <p:nvPr/>
          </p:nvGrpSpPr>
          <p:grpSpPr bwMode="auto">
            <a:xfrm>
              <a:off x="428625" y="1071563"/>
              <a:ext cx="8501063" cy="4429125"/>
              <a:chOff x="428625" y="1071563"/>
              <a:chExt cx="8501063" cy="4429125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5000625" y="1071563"/>
                <a:ext cx="3929063" cy="4429125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428625" y="1071563"/>
                <a:ext cx="4143375" cy="4429125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1076325" y="1561720"/>
                <a:ext cx="2508250" cy="454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 b="1" u="sng"/>
                  <a:t>Douleurs spontanées</a:t>
                </a:r>
              </a:p>
            </p:txBody>
          </p:sp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>
                <a:off x="5724525" y="1642428"/>
                <a:ext cx="2533650" cy="76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fr-FR" altLang="fr-FR" sz="1800" b="1" u="sng" dirty="0"/>
                  <a:t>Douleurs provoquées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u="sng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700337" y="2490852"/>
              <a:ext cx="1619250" cy="45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u="sng"/>
                <a:t>Paroxystiques</a:t>
              </a:r>
            </a:p>
          </p:txBody>
        </p:sp>
        <p:grpSp>
          <p:nvGrpSpPr>
            <p:cNvPr id="13" name="Groupe 27"/>
            <p:cNvGrpSpPr>
              <a:grpSpLocks/>
            </p:cNvGrpSpPr>
            <p:nvPr/>
          </p:nvGrpSpPr>
          <p:grpSpPr bwMode="auto">
            <a:xfrm>
              <a:off x="-71438" y="2497138"/>
              <a:ext cx="2073276" cy="2574925"/>
              <a:chOff x="177800" y="2371725"/>
              <a:chExt cx="2073007" cy="2575064"/>
            </a:xfrm>
          </p:grpSpPr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607957" y="2371725"/>
                <a:ext cx="1212693" cy="454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 u="sng"/>
                  <a:t>Continues</a:t>
                </a:r>
              </a:p>
            </p:txBody>
          </p: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177800" y="3192463"/>
                <a:ext cx="2073007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1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/>
                  <a:t>Brûlure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/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/>
                  <a:t>Étau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006600" y="3421063"/>
              <a:ext cx="2743200" cy="176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6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Décharges électriques</a:t>
              </a:r>
            </a:p>
            <a:p>
              <a:pPr algn="ctr" eaLnBrk="1" hangingPunct="1">
                <a:lnSpc>
                  <a:spcPct val="160000"/>
                </a:lnSpc>
                <a:buFontTx/>
                <a:buNone/>
              </a:pPr>
              <a:r>
                <a:rPr lang="fr-FR" altLang="fr-FR" sz="1800"/>
                <a:t>Coups de poignard</a:t>
              </a:r>
              <a:r>
                <a:rPr lang="fr-FR" altLang="fr-FR" sz="1800">
                  <a:solidFill>
                    <a:schemeClr val="bg1"/>
                  </a:solidFill>
                </a:rPr>
                <a:t> </a:t>
              </a:r>
            </a:p>
            <a:p>
              <a:pPr algn="ctr" eaLnBrk="1" hangingPunct="1">
                <a:lnSpc>
                  <a:spcPct val="160000"/>
                </a:lnSpc>
                <a:buFontTx/>
                <a:buNone/>
              </a:pPr>
              <a:r>
                <a:rPr lang="fr-FR" altLang="fr-FR" sz="1800"/>
                <a:t>Élancements</a:t>
              </a:r>
              <a:endParaRPr lang="fr-FR" altLang="fr-FR" sz="16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00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5106987" y="2490852"/>
              <a:ext cx="1111250" cy="45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u="sng" dirty="0"/>
                <a:t>Allodynie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7416800" y="2486915"/>
              <a:ext cx="1584325" cy="45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u="sng"/>
                <a:t>Hyperalgésie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4749800" y="3392488"/>
              <a:ext cx="1905000" cy="166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Dynamique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Statique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/>
                <a:t>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Thermique</a:t>
              </a:r>
              <a:endParaRPr lang="fr-FR" altLang="fr-FR" sz="1400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7645400" y="3335338"/>
              <a:ext cx="808038" cy="216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Chaud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Froid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Piqûre 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endParaRPr lang="fr-FR" altLang="fr-FR" sz="1400"/>
            </a:p>
          </p:txBody>
        </p:sp>
      </p:grpSp>
      <p:sp>
        <p:nvSpPr>
          <p:cNvPr id="28" name="Flèche angle droit à deux pointes 27"/>
          <p:cNvSpPr/>
          <p:nvPr/>
        </p:nvSpPr>
        <p:spPr>
          <a:xfrm rot="5400000">
            <a:off x="2143125" y="5786438"/>
            <a:ext cx="850900" cy="850900"/>
          </a:xfrm>
          <a:prstGeom prst="leftUpArrow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3214688" y="6072188"/>
            <a:ext cx="3071812" cy="714375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lèche angle droit à deux pointes 29"/>
          <p:cNvSpPr/>
          <p:nvPr/>
        </p:nvSpPr>
        <p:spPr>
          <a:xfrm>
            <a:off x="6786563" y="5786438"/>
            <a:ext cx="850900" cy="850900"/>
          </a:xfrm>
          <a:prstGeom prst="leftUpArrow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Flèche angle droit à deux pointes 31"/>
          <p:cNvSpPr>
            <a:spLocks/>
          </p:cNvSpPr>
          <p:nvPr/>
        </p:nvSpPr>
        <p:spPr bwMode="auto">
          <a:xfrm rot="10800000">
            <a:off x="1619250" y="1268413"/>
            <a:ext cx="647700" cy="576262"/>
          </a:xfrm>
          <a:custGeom>
            <a:avLst/>
            <a:gdLst>
              <a:gd name="T0" fmla="*/ 214250 w 850900"/>
              <a:gd name="T1" fmla="*/ 0 h 850900"/>
              <a:gd name="T2" fmla="*/ 142833 w 850900"/>
              <a:gd name="T3" fmla="*/ 44749 h 850900"/>
              <a:gd name="T4" fmla="*/ 71417 w 850900"/>
              <a:gd name="T5" fmla="*/ 89498 h 850900"/>
              <a:gd name="T6" fmla="*/ 0 w 850900"/>
              <a:gd name="T7" fmla="*/ 134248 h 850900"/>
              <a:gd name="T8" fmla="*/ 71417 w 850900"/>
              <a:gd name="T9" fmla="*/ 178997 h 850900"/>
              <a:gd name="T10" fmla="*/ 160688 w 850900"/>
              <a:gd name="T11" fmla="*/ 156622 h 850900"/>
              <a:gd name="T12" fmla="*/ 249959 w 850900"/>
              <a:gd name="T13" fmla="*/ 100686 h 850900"/>
              <a:gd name="T14" fmla="*/ 285667 w 850900"/>
              <a:gd name="T15" fmla="*/ 44749 h 8509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06363 w 850900"/>
              <a:gd name="T25" fmla="*/ 531813 h 850900"/>
              <a:gd name="T26" fmla="*/ 638175 w 850900"/>
              <a:gd name="T27" fmla="*/ 744539 h 850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0900" h="850900">
                <a:moveTo>
                  <a:pt x="0" y="638175"/>
                </a:moveTo>
                <a:lnTo>
                  <a:pt x="212725" y="425450"/>
                </a:lnTo>
                <a:lnTo>
                  <a:pt x="212725" y="531813"/>
                </a:lnTo>
                <a:lnTo>
                  <a:pt x="531813" y="531813"/>
                </a:lnTo>
                <a:lnTo>
                  <a:pt x="531813" y="212725"/>
                </a:lnTo>
                <a:lnTo>
                  <a:pt x="425450" y="212725"/>
                </a:lnTo>
                <a:lnTo>
                  <a:pt x="638175" y="0"/>
                </a:lnTo>
                <a:lnTo>
                  <a:pt x="850900" y="212725"/>
                </a:lnTo>
                <a:lnTo>
                  <a:pt x="744538" y="212725"/>
                </a:lnTo>
                <a:lnTo>
                  <a:pt x="744538" y="744538"/>
                </a:lnTo>
                <a:lnTo>
                  <a:pt x="212725" y="744538"/>
                </a:lnTo>
                <a:lnTo>
                  <a:pt x="212725" y="850900"/>
                </a:lnTo>
                <a:lnTo>
                  <a:pt x="0" y="638175"/>
                </a:lnTo>
                <a:close/>
              </a:path>
            </a:pathLst>
          </a:custGeom>
          <a:solidFill>
            <a:schemeClr val="accent1">
              <a:alpha val="25098"/>
            </a:schemeClr>
          </a:solidFill>
          <a:ln w="25400" cap="flat" cmpd="sng" algn="ctr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" name="Flèche angle droit à deux pointes 33"/>
          <p:cNvSpPr>
            <a:spLocks/>
          </p:cNvSpPr>
          <p:nvPr/>
        </p:nvSpPr>
        <p:spPr bwMode="auto">
          <a:xfrm rot="16200000">
            <a:off x="6985000" y="1160463"/>
            <a:ext cx="574675" cy="647700"/>
          </a:xfrm>
          <a:custGeom>
            <a:avLst/>
            <a:gdLst>
              <a:gd name="T0" fmla="*/ 132774 w 850900"/>
              <a:gd name="T1" fmla="*/ 0 h 850900"/>
              <a:gd name="T2" fmla="*/ 88516 w 850900"/>
              <a:gd name="T3" fmla="*/ 71417 h 850900"/>
              <a:gd name="T4" fmla="*/ 44258 w 850900"/>
              <a:gd name="T5" fmla="*/ 142833 h 850900"/>
              <a:gd name="T6" fmla="*/ 0 w 850900"/>
              <a:gd name="T7" fmla="*/ 214250 h 850900"/>
              <a:gd name="T8" fmla="*/ 44258 w 850900"/>
              <a:gd name="T9" fmla="*/ 285667 h 850900"/>
              <a:gd name="T10" fmla="*/ 99581 w 850900"/>
              <a:gd name="T11" fmla="*/ 249959 h 850900"/>
              <a:gd name="T12" fmla="*/ 154904 w 850900"/>
              <a:gd name="T13" fmla="*/ 160688 h 850900"/>
              <a:gd name="T14" fmla="*/ 177033 w 850900"/>
              <a:gd name="T15" fmla="*/ 71417 h 8509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06363 w 850900"/>
              <a:gd name="T25" fmla="*/ 531813 h 850900"/>
              <a:gd name="T26" fmla="*/ 638175 w 850900"/>
              <a:gd name="T27" fmla="*/ 744538 h 850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0900" h="850900">
                <a:moveTo>
                  <a:pt x="0" y="638175"/>
                </a:moveTo>
                <a:lnTo>
                  <a:pt x="212725" y="425450"/>
                </a:lnTo>
                <a:lnTo>
                  <a:pt x="212725" y="531813"/>
                </a:lnTo>
                <a:lnTo>
                  <a:pt x="531813" y="531813"/>
                </a:lnTo>
                <a:lnTo>
                  <a:pt x="531813" y="212725"/>
                </a:lnTo>
                <a:lnTo>
                  <a:pt x="425450" y="212725"/>
                </a:lnTo>
                <a:lnTo>
                  <a:pt x="638175" y="0"/>
                </a:lnTo>
                <a:lnTo>
                  <a:pt x="850900" y="212725"/>
                </a:lnTo>
                <a:lnTo>
                  <a:pt x="744538" y="212725"/>
                </a:lnTo>
                <a:lnTo>
                  <a:pt x="744538" y="744538"/>
                </a:lnTo>
                <a:lnTo>
                  <a:pt x="212725" y="744538"/>
                </a:lnTo>
                <a:lnTo>
                  <a:pt x="212725" y="850900"/>
                </a:lnTo>
                <a:lnTo>
                  <a:pt x="0" y="638175"/>
                </a:lnTo>
                <a:close/>
              </a:path>
            </a:pathLst>
          </a:custGeom>
          <a:solidFill>
            <a:schemeClr val="accent1">
              <a:alpha val="25098"/>
            </a:schemeClr>
          </a:solidFill>
          <a:ln w="25400" cap="flat" cmpd="sng" algn="ctr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49069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fr-FR" sz="2000" dirty="0" smtClean="0"/>
              <a:t>Lésion nerveuse périphérique = névrome, involution axones, régénération depuis l’extrémité proximale (1 à 5 mm/j)</a:t>
            </a:r>
          </a:p>
          <a:p>
            <a:pPr marL="0" indent="0" eaLnBrk="1" hangingPunct="1">
              <a:buFontTx/>
              <a:buNone/>
            </a:pPr>
            <a:endParaRPr lang="fr-FR" sz="2000" dirty="0"/>
          </a:p>
          <a:p>
            <a:pPr marL="0" indent="0" eaLnBrk="1" hangingPunct="1">
              <a:buFontTx/>
              <a:buNone/>
            </a:pPr>
            <a:r>
              <a:rPr lang="fr-FR" sz="2000" b="1" dirty="0" smtClean="0"/>
              <a:t>Activité ectopique </a:t>
            </a:r>
            <a:r>
              <a:rPr lang="fr-FR" sz="2000" dirty="0" smtClean="0"/>
              <a:t>= génération spontanée de potentiels d’action, au niveau du site lésé puis en central et </a:t>
            </a:r>
            <a:r>
              <a:rPr lang="fr-FR" sz="2000" u="sng" dirty="0" smtClean="0"/>
              <a:t>fibres adjacentes</a:t>
            </a:r>
            <a:r>
              <a:rPr lang="fr-FR" sz="2000" dirty="0" smtClean="0"/>
              <a:t>; redistribution et surexpression des canaux sodiques voltages dépendants (AE, AL) et TRPV1</a:t>
            </a:r>
          </a:p>
          <a:p>
            <a:pPr marL="0" indent="0" eaLnBrk="1" hangingPunct="1">
              <a:buFontTx/>
              <a:buNone/>
            </a:pPr>
            <a:r>
              <a:rPr lang="fr-FR" sz="2000" dirty="0"/>
              <a:t>s</a:t>
            </a:r>
            <a:r>
              <a:rPr lang="fr-FR" sz="2000" dirty="0" smtClean="0"/>
              <a:t>urexpression des canaux calciques (</a:t>
            </a:r>
            <a:r>
              <a:rPr lang="fr-FR" sz="2000" dirty="0" err="1" smtClean="0"/>
              <a:t>gabapentinoides</a:t>
            </a:r>
            <a:r>
              <a:rPr lang="fr-FR" sz="2000" dirty="0" smtClean="0"/>
              <a:t>)</a:t>
            </a:r>
          </a:p>
          <a:p>
            <a:pPr marL="0" indent="0" eaLnBrk="1" hangingPunct="1">
              <a:buFontTx/>
              <a:buNone/>
            </a:pPr>
            <a:endParaRPr lang="fr-FR" sz="2000" dirty="0" smtClean="0"/>
          </a:p>
          <a:p>
            <a:pPr marL="0" indent="0" eaLnBrk="1" hangingPunct="1">
              <a:buFontTx/>
              <a:buNone/>
            </a:pPr>
            <a:r>
              <a:rPr lang="fr-FR" sz="2000" b="1" dirty="0" smtClean="0"/>
              <a:t>Sensibilisation centrale </a:t>
            </a:r>
            <a:r>
              <a:rPr lang="fr-FR" sz="2000" dirty="0" smtClean="0"/>
              <a:t>: Long-</a:t>
            </a:r>
            <a:r>
              <a:rPr lang="fr-FR" sz="2000" dirty="0" err="1" smtClean="0"/>
              <a:t>Term</a:t>
            </a:r>
            <a:r>
              <a:rPr lang="fr-FR" sz="2000" dirty="0" smtClean="0"/>
              <a:t> </a:t>
            </a:r>
            <a:r>
              <a:rPr lang="fr-FR" sz="2000" dirty="0" err="1" smtClean="0"/>
              <a:t>potentiation</a:t>
            </a:r>
            <a:r>
              <a:rPr lang="fr-FR" sz="2000" dirty="0" smtClean="0"/>
              <a:t>, surexpression et activation des récepteurs AMPA et NMDA, perte d’inhibition Gaba/Glycine, rôles des cellules gliales</a:t>
            </a:r>
            <a:endParaRPr lang="fr-FR" sz="2000" dirty="0"/>
          </a:p>
          <a:p>
            <a:pPr marL="0" indent="0" eaLnBrk="1" hangingPunct="1">
              <a:buFontTx/>
              <a:buNone/>
            </a:pPr>
            <a:endParaRPr lang="fr-FR" sz="2000" dirty="0" smtClean="0"/>
          </a:p>
          <a:p>
            <a:pPr marL="0" indent="0" eaLnBrk="1" hangingPunct="1">
              <a:buFontTx/>
              <a:buNone/>
            </a:pPr>
            <a:endParaRPr lang="fr-FR" sz="2000" dirty="0"/>
          </a:p>
          <a:p>
            <a:pPr marL="0" indent="0" eaLnBrk="1" hangingPunct="1">
              <a:buFontTx/>
              <a:buNone/>
            </a:pPr>
            <a:endParaRPr lang="fr-FR" sz="2000" dirty="0" smtClean="0"/>
          </a:p>
          <a:p>
            <a:pPr marL="0" indent="0" eaLnBrk="1" hangingPunct="1">
              <a:buFontTx/>
              <a:buNone/>
            </a:pPr>
            <a:r>
              <a:rPr lang="fr-FR" sz="2000" dirty="0"/>
              <a:t>	</a:t>
            </a:r>
            <a:endParaRPr lang="fr-FR" sz="2000" dirty="0" smtClean="0"/>
          </a:p>
          <a:p>
            <a:pPr marL="0" indent="0" eaLnBrk="1" hangingPunct="1">
              <a:buFontTx/>
              <a:buNone/>
            </a:pPr>
            <a:endParaRPr lang="fr-FR" sz="2000" dirty="0"/>
          </a:p>
          <a:p>
            <a:pPr marL="0" indent="0" eaLnBrk="1" hangingPunct="1">
              <a:buFontTx/>
              <a:buNone/>
            </a:pPr>
            <a:endParaRPr lang="fr-FR" sz="2000" dirty="0" smtClean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 w="9525">
            <a:solidFill>
              <a:schemeClr val="accent3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Physiopathologie des douleurs neuropathiques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25144"/>
            <a:ext cx="4934744" cy="190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79512" y="3211612"/>
            <a:ext cx="2447925" cy="1008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dirty="0">
                <a:latin typeface="Arial" charset="0"/>
              </a:rPr>
              <a:t>LESION ET/OU</a:t>
            </a:r>
          </a:p>
          <a:p>
            <a:pPr algn="ctr"/>
            <a:r>
              <a:rPr lang="fr-FR" altLang="fr-FR" dirty="0">
                <a:latin typeface="Arial" charset="0"/>
              </a:rPr>
              <a:t>IRRITATION</a:t>
            </a:r>
          </a:p>
          <a:p>
            <a:pPr algn="ctr"/>
            <a:r>
              <a:rPr lang="fr-FR" altLang="fr-FR" dirty="0">
                <a:latin typeface="Arial" charset="0"/>
              </a:rPr>
              <a:t>DU NERF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39875" y="2132112"/>
            <a:ext cx="16557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dirty="0">
              <a:latin typeface="Arial" charset="0"/>
            </a:endParaRPr>
          </a:p>
          <a:p>
            <a:pPr algn="ctr"/>
            <a:r>
              <a:rPr lang="fr-FR" altLang="fr-FR" dirty="0">
                <a:latin typeface="Arial" charset="0"/>
              </a:rPr>
              <a:t>Perte de </a:t>
            </a:r>
          </a:p>
          <a:p>
            <a:pPr algn="ctr"/>
            <a:r>
              <a:rPr lang="fr-FR" altLang="fr-FR" dirty="0">
                <a:latin typeface="Arial" charset="0"/>
              </a:rPr>
              <a:t>fibres </a:t>
            </a:r>
          </a:p>
          <a:p>
            <a:pPr algn="ctr"/>
            <a:endParaRPr lang="fr-FR" altLang="fr-FR" dirty="0">
              <a:latin typeface="Arial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39875" y="4724500"/>
            <a:ext cx="172720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Sensibilisation</a:t>
            </a:r>
          </a:p>
          <a:p>
            <a:pPr algn="ctr"/>
            <a:r>
              <a:rPr lang="fr-FR" altLang="fr-FR">
                <a:latin typeface="Arial" charset="0"/>
              </a:rPr>
              <a:t>nocicepteurs</a:t>
            </a: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468437" y="6019900"/>
            <a:ext cx="1800225" cy="7207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DL nociceptive</a:t>
            </a:r>
          </a:p>
          <a:p>
            <a:pPr algn="ctr"/>
            <a:r>
              <a:rPr lang="fr-FR" altLang="fr-FR">
                <a:latin typeface="Arial" charset="0"/>
              </a:rPr>
              <a:t>Du nerf</a:t>
            </a: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539875" y="908150"/>
            <a:ext cx="1655762" cy="720725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dirty="0">
                <a:latin typeface="Arial" charset="0"/>
              </a:rPr>
              <a:t>Déficit</a:t>
            </a:r>
          </a:p>
          <a:p>
            <a:pPr algn="ctr"/>
            <a:r>
              <a:rPr lang="fr-FR" altLang="fr-FR" dirty="0">
                <a:latin typeface="Arial" charset="0"/>
              </a:rPr>
              <a:t>neurologique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205287" y="5227737"/>
            <a:ext cx="15113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Ephapses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060825" y="3860900"/>
            <a:ext cx="1728787" cy="935037"/>
          </a:xfrm>
          <a:prstGeom prst="rect">
            <a:avLst/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Réactivité </a:t>
            </a:r>
          </a:p>
          <a:p>
            <a:pPr algn="ctr"/>
            <a:r>
              <a:rPr lang="fr-FR" altLang="fr-FR">
                <a:latin typeface="Arial" charset="0"/>
              </a:rPr>
              <a:t>exagérée au </a:t>
            </a:r>
          </a:p>
          <a:p>
            <a:pPr algn="ctr"/>
            <a:r>
              <a:rPr lang="fr-FR" altLang="fr-FR">
                <a:latin typeface="Arial" charset="0"/>
              </a:rPr>
              <a:t>site de lésion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060825" y="2276575"/>
            <a:ext cx="1728787" cy="1152525"/>
          </a:xfrm>
          <a:prstGeom prst="rect">
            <a:avLst/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dirty="0" err="1">
                <a:latin typeface="Arial" charset="0"/>
              </a:rPr>
              <a:t>Electrogenèse</a:t>
            </a:r>
            <a:endParaRPr lang="fr-FR" altLang="fr-FR" dirty="0">
              <a:latin typeface="Arial" charset="0"/>
            </a:endParaRPr>
          </a:p>
          <a:p>
            <a:pPr algn="ctr"/>
            <a:r>
              <a:rPr lang="fr-FR" altLang="fr-FR" dirty="0">
                <a:latin typeface="Arial" charset="0"/>
              </a:rPr>
              <a:t>anormale</a:t>
            </a:r>
          </a:p>
          <a:p>
            <a:pPr algn="ctr"/>
            <a:r>
              <a:rPr lang="fr-FR" altLang="fr-FR" dirty="0">
                <a:latin typeface="Arial" charset="0"/>
              </a:rPr>
              <a:t>spontanée et/ou</a:t>
            </a:r>
          </a:p>
          <a:p>
            <a:pPr algn="ctr"/>
            <a:r>
              <a:rPr lang="fr-FR" altLang="fr-FR" dirty="0">
                <a:latin typeface="Arial" charset="0"/>
              </a:rPr>
              <a:t>provoquée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5796087" y="3932337"/>
            <a:ext cx="2447925" cy="1441450"/>
          </a:xfrm>
          <a:prstGeom prst="rect">
            <a:avLst/>
          </a:prstGeom>
          <a:solidFill>
            <a:srgbClr val="0000FF">
              <a:alpha val="5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dirty="0">
                <a:latin typeface="Arial" charset="0"/>
              </a:rPr>
              <a:t>SENSATIONS</a:t>
            </a:r>
            <a:br>
              <a:rPr lang="fr-FR" altLang="fr-FR" dirty="0">
                <a:latin typeface="Arial" charset="0"/>
              </a:rPr>
            </a:br>
            <a:r>
              <a:rPr lang="fr-FR" altLang="fr-FR" dirty="0">
                <a:latin typeface="Arial" charset="0"/>
              </a:rPr>
              <a:t>ANORMALES</a:t>
            </a:r>
            <a:br>
              <a:rPr lang="fr-FR" altLang="fr-FR" dirty="0">
                <a:latin typeface="Arial" charset="0"/>
              </a:rPr>
            </a:br>
            <a:r>
              <a:rPr lang="fr-FR" altLang="fr-FR" dirty="0">
                <a:latin typeface="Arial" charset="0"/>
              </a:rPr>
              <a:t>SPONTANEES ET/OU</a:t>
            </a:r>
          </a:p>
          <a:p>
            <a:pPr algn="ctr"/>
            <a:r>
              <a:rPr lang="fr-FR" altLang="fr-FR" dirty="0">
                <a:latin typeface="Arial" charset="0"/>
              </a:rPr>
              <a:t>PROVOQUEES</a:t>
            </a:r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3637087" y="908150"/>
            <a:ext cx="1657350" cy="649287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Causalgie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5076950" y="6092925"/>
            <a:ext cx="1873250" cy="7207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Douleur</a:t>
            </a:r>
          </a:p>
          <a:p>
            <a:pPr algn="ctr"/>
            <a:r>
              <a:rPr lang="fr-FR" altLang="fr-FR">
                <a:latin typeface="Arial" charset="0"/>
              </a:rPr>
              <a:t>neuropathique</a:t>
            </a:r>
          </a:p>
        </p:txBody>
      </p:sp>
      <p:sp>
        <p:nvSpPr>
          <p:cNvPr id="58381" name="Oval 13"/>
          <p:cNvSpPr>
            <a:spLocks noChangeArrowheads="1"/>
          </p:cNvSpPr>
          <p:nvPr/>
        </p:nvSpPr>
        <p:spPr bwMode="auto">
          <a:xfrm>
            <a:off x="7021637" y="6019900"/>
            <a:ext cx="1871663" cy="720725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Signes</a:t>
            </a:r>
          </a:p>
          <a:p>
            <a:pPr algn="ctr"/>
            <a:r>
              <a:rPr lang="fr-FR" altLang="fr-FR">
                <a:latin typeface="Arial" charset="0"/>
              </a:rPr>
              <a:t>irritatifs</a:t>
            </a: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7237537" y="2348012"/>
            <a:ext cx="1511300" cy="1152525"/>
          </a:xfrm>
          <a:prstGeom prst="hexagon">
            <a:avLst>
              <a:gd name="adj" fmla="val 32782"/>
              <a:gd name="vf" fmla="val 115470"/>
            </a:avLst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Activité</a:t>
            </a:r>
          </a:p>
          <a:p>
            <a:pPr algn="ctr"/>
            <a:r>
              <a:rPr lang="fr-FR" altLang="fr-FR">
                <a:latin typeface="Arial" charset="0"/>
              </a:rPr>
              <a:t>spinale</a:t>
            </a:r>
          </a:p>
          <a:p>
            <a:pPr algn="ctr"/>
            <a:r>
              <a:rPr lang="fr-FR" altLang="fr-FR">
                <a:latin typeface="Arial" charset="0"/>
              </a:rPr>
              <a:t>anormale</a:t>
            </a:r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5364287" y="2348012"/>
            <a:ext cx="1511300" cy="1152525"/>
          </a:xfrm>
          <a:prstGeom prst="hexagon">
            <a:avLst>
              <a:gd name="adj" fmla="val 32782"/>
              <a:gd name="vf" fmla="val 115470"/>
            </a:avLst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Réflexes</a:t>
            </a:r>
          </a:p>
          <a:p>
            <a:pPr algn="ctr"/>
            <a:r>
              <a:rPr lang="fr-FR" altLang="fr-FR">
                <a:latin typeface="Arial" charset="0"/>
              </a:rPr>
              <a:t>spinaux</a:t>
            </a:r>
          </a:p>
          <a:p>
            <a:pPr algn="ctr"/>
            <a:r>
              <a:rPr lang="fr-FR" altLang="fr-FR">
                <a:latin typeface="Arial" charset="0"/>
              </a:rPr>
              <a:t>perturbés</a:t>
            </a: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6445375" y="836712"/>
            <a:ext cx="1368425" cy="1223963"/>
          </a:xfrm>
          <a:prstGeom prst="octagon">
            <a:avLst>
              <a:gd name="adj" fmla="val 29287"/>
            </a:avLst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>
                <a:latin typeface="Arial" charset="0"/>
              </a:rPr>
              <a:t>Contrôles</a:t>
            </a:r>
          </a:p>
          <a:p>
            <a:pPr algn="ctr"/>
            <a:r>
              <a:rPr lang="fr-FR" altLang="fr-FR">
                <a:latin typeface="Arial" charset="0"/>
              </a:rPr>
              <a:t> descendants</a:t>
            </a:r>
          </a:p>
          <a:p>
            <a:pPr algn="ctr"/>
            <a:r>
              <a:rPr lang="fr-FR" altLang="fr-FR">
                <a:latin typeface="Arial" charset="0"/>
              </a:rPr>
              <a:t>perturbés</a:t>
            </a:r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1405062" y="551666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1405062" y="5516662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V="1">
            <a:off x="1405062" y="1628875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1405062" y="2779812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>
            <a:off x="1405062" y="4219675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2629025" y="2852837"/>
            <a:ext cx="4318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629025" y="4219675"/>
            <a:ext cx="576262" cy="1296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2629025" y="4148237"/>
            <a:ext cx="4318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2629025" y="3645000"/>
            <a:ext cx="540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 flipV="1">
            <a:off x="6156450" y="3500537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 flipV="1">
            <a:off x="8029700" y="3500537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V="1">
            <a:off x="6085012" y="1844775"/>
            <a:ext cx="503238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flipH="1" flipV="1">
            <a:off x="7669337" y="1844775"/>
            <a:ext cx="287338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7093075" y="2060675"/>
            <a:ext cx="0" cy="1871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5796087" y="5372200"/>
            <a:ext cx="217488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 flipH="1">
            <a:off x="7956675" y="5372200"/>
            <a:ext cx="2889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 flipV="1">
            <a:off x="3924425" y="1555850"/>
            <a:ext cx="360362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 flipH="1" flipV="1">
            <a:off x="4716587" y="1555850"/>
            <a:ext cx="863600" cy="1081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 flipH="1" flipV="1">
            <a:off x="5292850" y="1268512"/>
            <a:ext cx="1152525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6156450" y="3645000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8029700" y="3645000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 flipH="1" flipV="1">
            <a:off x="4788025" y="4364137"/>
            <a:ext cx="10080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H="1">
            <a:off x="4716587" y="4724500"/>
            <a:ext cx="107950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 flipH="1" flipV="1">
            <a:off x="4788025" y="2708375"/>
            <a:ext cx="1008062" cy="172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09" name="Oval 41"/>
          <p:cNvSpPr>
            <a:spLocks noChangeArrowheads="1"/>
          </p:cNvSpPr>
          <p:nvPr/>
        </p:nvSpPr>
        <p:spPr bwMode="auto">
          <a:xfrm>
            <a:off x="8532937" y="3571975"/>
            <a:ext cx="539750" cy="2016125"/>
          </a:xfrm>
          <a:prstGeom prst="ellipse">
            <a:avLst/>
          </a:prstGeom>
          <a:solidFill>
            <a:srgbClr val="0066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altLang="fr-FR" dirty="0"/>
          </a:p>
          <a:p>
            <a:pPr algn="ctr"/>
            <a:r>
              <a:rPr lang="fr-FR" altLang="fr-FR" dirty="0"/>
              <a:t>M</a:t>
            </a:r>
          </a:p>
          <a:p>
            <a:pPr algn="ctr"/>
            <a:r>
              <a:rPr lang="fr-FR" altLang="fr-FR" dirty="0"/>
              <a:t>E</a:t>
            </a:r>
          </a:p>
          <a:p>
            <a:pPr algn="ctr"/>
            <a:r>
              <a:rPr lang="fr-FR" altLang="fr-FR" dirty="0"/>
              <a:t>M</a:t>
            </a:r>
          </a:p>
          <a:p>
            <a:pPr algn="ctr"/>
            <a:r>
              <a:rPr lang="fr-FR" altLang="fr-FR" dirty="0"/>
              <a:t>O</a:t>
            </a:r>
          </a:p>
          <a:p>
            <a:pPr algn="ctr"/>
            <a:r>
              <a:rPr lang="fr-FR" altLang="fr-FR" dirty="0"/>
              <a:t>I</a:t>
            </a:r>
          </a:p>
          <a:p>
            <a:pPr algn="ctr"/>
            <a:r>
              <a:rPr lang="fr-FR" altLang="fr-FR" dirty="0"/>
              <a:t>R</a:t>
            </a:r>
          </a:p>
          <a:p>
            <a:pPr algn="ctr"/>
            <a:r>
              <a:rPr lang="fr-FR" altLang="fr-FR" dirty="0"/>
              <a:t>E </a:t>
            </a:r>
          </a:p>
          <a:p>
            <a:pPr algn="ctr"/>
            <a:endParaRPr lang="fr-FR" altLang="fr-FR" dirty="0"/>
          </a:p>
        </p:txBody>
      </p:sp>
      <p:sp>
        <p:nvSpPr>
          <p:cNvPr id="58410" name="Line 42"/>
          <p:cNvSpPr>
            <a:spLocks noChangeShapeType="1"/>
          </p:cNvSpPr>
          <p:nvPr/>
        </p:nvSpPr>
        <p:spPr bwMode="auto">
          <a:xfrm>
            <a:off x="4788025" y="4795937"/>
            <a:ext cx="720725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>
            <a:off x="5508750" y="5804000"/>
            <a:ext cx="1655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412" name="Line 44"/>
          <p:cNvSpPr>
            <a:spLocks noChangeShapeType="1"/>
          </p:cNvSpPr>
          <p:nvPr/>
        </p:nvSpPr>
        <p:spPr bwMode="auto">
          <a:xfrm>
            <a:off x="7164512" y="5804000"/>
            <a:ext cx="3603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accent3">
              <a:lumMod val="40000"/>
              <a:lumOff val="60000"/>
              <a:alpha val="62000"/>
            </a:schemeClr>
          </a:solidFill>
          <a:ln w="9525">
            <a:solidFill>
              <a:schemeClr val="accent3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Physiopathologie des douleurs neuropathiques</a:t>
            </a:r>
          </a:p>
        </p:txBody>
      </p:sp>
    </p:spTree>
    <p:extLst>
      <p:ext uri="{BB962C8B-B14F-4D97-AF65-F5344CB8AC3E}">
        <p14:creationId xmlns:p14="http://schemas.microsoft.com/office/powerpoint/2010/main" val="8366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33128"/>
            <a:ext cx="8640960" cy="4688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L’évaluation de la douleur :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causes et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mécanismes physiopathologiques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intensité de la douleur et efficacité de la prise en charge, mais aussi les aspects psychologiques et le contexte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 Quels que soient les sentiments des soignants, les patients ont toujours raison »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douleur aigue mal traitée peut devenir chronique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248" y="-27384"/>
            <a:ext cx="8077200" cy="5040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2400" b="1" i="1" dirty="0" smtClean="0">
                <a:latin typeface="Arial" charset="0"/>
                <a:cs typeface="Arial" charset="0"/>
              </a:rPr>
              <a:t>Définitions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fr-FR" alt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fr-FR" alt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Douleur phasique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« physiologique »</a:t>
            </a:r>
            <a:b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sans dégât tissulaire = </a:t>
            </a:r>
            <a:r>
              <a:rPr lang="fr-FR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brève des nocicepteurs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réaction immédiate : cri, retrait = vertu éducative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rare en clinique, exemple : réflexe RIII</a:t>
            </a:r>
            <a:b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fr-FR" alt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Douleur tonique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fr-FR" altLang="fr-F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avec dégât tissulaire = </a:t>
            </a:r>
            <a:r>
              <a:rPr lang="fr-FR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soutenue des nocicepteurs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plasticité, mémorisation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 : douleur inflammatoire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fr-FR" altLang="fr-FR" sz="1800" i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98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8893175" cy="27363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altLang="fr-FR" sz="1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SENSORI-DISCRIMINATIVE</a:t>
            </a:r>
          </a:p>
          <a:p>
            <a:pPr marL="0" indent="0"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(localisation, intensité, caractéristiques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AFFECTIVE 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EMOTIONNELLE </a:t>
            </a:r>
          </a:p>
          <a:p>
            <a:pPr marL="0" indent="0">
              <a:buNone/>
            </a:pP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aversion, peur,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détresse…)</a:t>
            </a:r>
          </a:p>
          <a:p>
            <a:pPr marL="0" indent="0">
              <a:buNone/>
            </a:pPr>
            <a:endParaRPr lang="fr-FR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et COMPORTEMENTALE</a:t>
            </a:r>
          </a:p>
          <a:p>
            <a:pPr marL="0" indent="0">
              <a:buNone/>
            </a:pPr>
            <a:r>
              <a:rPr lang="fr-FR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(mémoire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, expression de la douleur, décision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248" y="-27384"/>
            <a:ext cx="8077200" cy="5040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2400" b="1" i="1" dirty="0" smtClean="0">
                <a:latin typeface="Arial" charset="0"/>
                <a:cs typeface="Arial" charset="0"/>
              </a:rPr>
              <a:t>Composantes de la douleur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757" b="2752"/>
          <a:stretch/>
        </p:blipFill>
        <p:spPr bwMode="auto">
          <a:xfrm>
            <a:off x="1475656" y="3501008"/>
            <a:ext cx="61341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6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g afferences primaires.jpg"/>
          <p:cNvPicPr>
            <a:picLocks noChangeAspect="1"/>
          </p:cNvPicPr>
          <p:nvPr/>
        </p:nvPicPr>
        <p:blipFill rotWithShape="1">
          <a:blip r:embed="rId2" cstate="print"/>
          <a:srcRect t="4671" b="-7722"/>
          <a:stretch/>
        </p:blipFill>
        <p:spPr>
          <a:xfrm>
            <a:off x="46014" y="468000"/>
            <a:ext cx="8920426" cy="6156000"/>
          </a:xfrm>
          <a:prstGeom prst="rect">
            <a:avLst/>
          </a:prstGeom>
        </p:spPr>
      </p:pic>
      <p:sp>
        <p:nvSpPr>
          <p:cNvPr id="3" name="Text Box 741"/>
          <p:cNvSpPr txBox="1">
            <a:spLocks noChangeArrowheads="1"/>
          </p:cNvSpPr>
          <p:nvPr/>
        </p:nvSpPr>
        <p:spPr bwMode="auto">
          <a:xfrm>
            <a:off x="68929" y="5827507"/>
            <a:ext cx="17457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006600"/>
                </a:solidFill>
              </a:rPr>
              <a:t>A </a:t>
            </a:r>
            <a:r>
              <a:rPr lang="el-GR" sz="1400" dirty="0">
                <a:solidFill>
                  <a:srgbClr val="006600"/>
                </a:solidFill>
                <a:cs typeface="Arial" charset="0"/>
              </a:rPr>
              <a:t>δ</a:t>
            </a:r>
            <a:r>
              <a:rPr lang="fr-FR" sz="1400" dirty="0">
                <a:solidFill>
                  <a:srgbClr val="006600"/>
                </a:solidFill>
              </a:rPr>
              <a:t> et C</a:t>
            </a:r>
          </a:p>
          <a:p>
            <a:pPr algn="ctr">
              <a:defRPr/>
            </a:pPr>
            <a:r>
              <a:rPr lang="fr-FR" sz="1400" b="1" dirty="0" smtClean="0">
                <a:solidFill>
                  <a:srgbClr val="006600"/>
                </a:solidFill>
              </a:rPr>
              <a:t>Nociception</a:t>
            </a:r>
            <a:r>
              <a:rPr lang="fr-FR" sz="1400" dirty="0">
                <a:solidFill>
                  <a:srgbClr val="006600"/>
                </a:solidFill>
              </a:rPr>
              <a:t>, t°</a:t>
            </a:r>
          </a:p>
          <a:p>
            <a:pPr algn="ctr">
              <a:defRPr/>
            </a:pPr>
            <a:r>
              <a:rPr lang="fr-FR" sz="1400" dirty="0">
                <a:solidFill>
                  <a:srgbClr val="006600"/>
                </a:solidFill>
              </a:rPr>
              <a:t>toucher non </a:t>
            </a:r>
            <a:r>
              <a:rPr lang="fr-FR" sz="1400" dirty="0" err="1">
                <a:solidFill>
                  <a:srgbClr val="006600"/>
                </a:solidFill>
              </a:rPr>
              <a:t>discr</a:t>
            </a:r>
            <a:r>
              <a:rPr lang="fr-FR" sz="1400" dirty="0">
                <a:solidFill>
                  <a:srgbClr val="006600"/>
                </a:solidFill>
              </a:rPr>
              <a:t>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332656"/>
            <a:ext cx="425042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339752" y="6217807"/>
            <a:ext cx="37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Nocicepteur: 1</a:t>
            </a:r>
            <a:r>
              <a:rPr lang="fr-FR" baseline="30000" dirty="0" smtClean="0"/>
              <a:t>er</a:t>
            </a:r>
            <a:r>
              <a:rPr lang="fr-FR" dirty="0" smtClean="0"/>
              <a:t> neurone de la voie</a:t>
            </a:r>
            <a:endParaRPr lang="fr-FR" dirty="0"/>
          </a:p>
        </p:txBody>
      </p:sp>
      <p:sp>
        <p:nvSpPr>
          <p:cNvPr id="7" name="Text Box 740"/>
          <p:cNvSpPr txBox="1">
            <a:spLocks noChangeArrowheads="1"/>
          </p:cNvSpPr>
          <p:nvPr/>
        </p:nvSpPr>
        <p:spPr bwMode="auto">
          <a:xfrm>
            <a:off x="1729858" y="3501008"/>
            <a:ext cx="2482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2"/>
                </a:solidFill>
              </a:rPr>
              <a:t>A </a:t>
            </a:r>
            <a:r>
              <a:rPr lang="el-GR" sz="1400" dirty="0" smtClean="0">
                <a:solidFill>
                  <a:schemeClr val="accent2"/>
                </a:solidFill>
                <a:cs typeface="Arial" charset="0"/>
              </a:rPr>
              <a:t>β</a:t>
            </a:r>
            <a:r>
              <a:rPr lang="fr-FR" sz="1400" dirty="0" smtClean="0">
                <a:solidFill>
                  <a:schemeClr val="accent2"/>
                </a:solidFill>
                <a:cs typeface="Arial" charset="0"/>
              </a:rPr>
              <a:t> : </a:t>
            </a:r>
            <a:r>
              <a:rPr lang="fr-FR" sz="1400" dirty="0" smtClean="0">
                <a:solidFill>
                  <a:schemeClr val="accent2"/>
                </a:solidFill>
              </a:rPr>
              <a:t>toucher discriminatif, pression, vibrations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55976" y="1072481"/>
            <a:ext cx="3976955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600" dirty="0" smtClean="0"/>
              <a:t>Afférences primaires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764704"/>
            <a:ext cx="2699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/>
              <a:t>Terminaisons libres ≥ 600/cm²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Voies de la nociception</a:t>
            </a:r>
          </a:p>
        </p:txBody>
      </p:sp>
    </p:spTree>
    <p:extLst>
      <p:ext uri="{BB962C8B-B14F-4D97-AF65-F5344CB8AC3E}">
        <p14:creationId xmlns:p14="http://schemas.microsoft.com/office/powerpoint/2010/main" val="23611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088232"/>
            <a:ext cx="8858312" cy="45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Champ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récepteurs petits (1-2 mm,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Aδ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 ou plus larges (10-20 mm,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 se recouvrant</a:t>
            </a:r>
          </a:p>
          <a:p>
            <a:pPr>
              <a:lnSpc>
                <a:spcPct val="90000"/>
              </a:lnSpc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Douleur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rapide, piquante (fibres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puis douleur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lente, brûlante (fibres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Inactifs en l’absence de stimulations, fréquence de décharge ↑ selon intensité stimulus = capacités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codage,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sensibilisables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=↓ seuil de décharge, ↑ réponse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Détection des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stimuli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Mécaniques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 canaux ioniques sensibles à la pression, en relation avec le cytosquelette et la matrice extracellulaire (effet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piezo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Thermique </a:t>
            </a:r>
            <a:r>
              <a:rPr 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et chimique :</a:t>
            </a:r>
          </a:p>
          <a:p>
            <a:pPr>
              <a:lnSpc>
                <a:spcPct val="90000"/>
              </a:lnSpc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canaux ioniques ("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") </a:t>
            </a:r>
          </a:p>
          <a:p>
            <a:pPr>
              <a:lnSpc>
                <a:spcPct val="90000"/>
              </a:lnSpc>
              <a:buNone/>
            </a:pPr>
            <a:r>
              <a:rPr lang="fr-FR" sz="1800" i="1" dirty="0"/>
              <a:t>TRPV1 : sensible à la chaleur &gt;43°, à la capsaïcine</a:t>
            </a:r>
          </a:p>
          <a:p>
            <a:pPr>
              <a:lnSpc>
                <a:spcPct val="90000"/>
              </a:lnSpc>
              <a:buNone/>
            </a:pPr>
            <a:r>
              <a:rPr lang="fr-FR" sz="1800" i="1" dirty="0" smtClean="0"/>
              <a:t>TRPM </a:t>
            </a:r>
            <a:r>
              <a:rPr lang="fr-FR" sz="1800" i="1" dirty="0"/>
              <a:t>(menthol) activés par le froid (TRPM8 : &lt;25°C)</a:t>
            </a:r>
          </a:p>
          <a:p>
            <a:pPr>
              <a:lnSpc>
                <a:spcPct val="90000"/>
              </a:lnSpc>
              <a:buNone/>
            </a:pPr>
            <a:endParaRPr lang="fr-FR" sz="1800" i="1" dirty="0"/>
          </a:p>
          <a:p>
            <a:pPr>
              <a:lnSpc>
                <a:spcPct val="90000"/>
              </a:lnSpc>
              <a:buNone/>
            </a:pPr>
            <a:r>
              <a:rPr lang="fr-FR" sz="1800" dirty="0"/>
              <a:t>Canaux ioniques de type ASIC ("Acid </a:t>
            </a:r>
            <a:r>
              <a:rPr lang="fr-FR" sz="1800" dirty="0" err="1"/>
              <a:t>Sensing</a:t>
            </a:r>
            <a:r>
              <a:rPr lang="fr-FR" sz="1800" dirty="0"/>
              <a:t> </a:t>
            </a:r>
            <a:r>
              <a:rPr lang="fr-FR" sz="1800" dirty="0" err="1"/>
              <a:t>Ionic</a:t>
            </a:r>
            <a:r>
              <a:rPr lang="fr-FR" sz="1800" dirty="0"/>
              <a:t> Channel") </a:t>
            </a:r>
            <a:r>
              <a:rPr lang="fr-FR" sz="1800" dirty="0" smtClean="0"/>
              <a:t>pH&lt;6,9</a:t>
            </a:r>
            <a:endParaRPr lang="fr-FR" sz="1800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Nocicepteurs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229" y="476672"/>
            <a:ext cx="90582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Fibres	Diamètre		Myélinisation	Vitesse de conduction	       Info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A</a:t>
            </a: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β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6-20 µm		        +++		        30-120 m/s		    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non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noci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δ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1-5 µm		          +		         5-30 m/s 		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+mn-cs"/>
              </a:rPr>
              <a:t>non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+mn-cs"/>
              </a:rPr>
              <a:t>noci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et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noci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	0,3-1,5 µm	          -		         0,5-2 m/s		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+mn-cs"/>
              </a:rPr>
              <a:t>non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cs typeface="+mn-cs"/>
              </a:rPr>
              <a:t>noci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et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noci</a:t>
            </a:r>
            <a:endParaRPr kumimoji="0" lang="el-GR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692696"/>
            <a:ext cx="8928100" cy="3229396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fr-FR" sz="2800" u="sng" dirty="0" smtClean="0"/>
              <a:t>Cellules lésée</a:t>
            </a:r>
            <a:r>
              <a:rPr lang="fr-FR" sz="2800" dirty="0" smtClean="0"/>
              <a:t> : </a:t>
            </a:r>
            <a:r>
              <a:rPr lang="fr-FR" sz="2400" dirty="0" smtClean="0"/>
              <a:t>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et ATP, K+,  </a:t>
            </a:r>
            <a:r>
              <a:rPr lang="fr-FR" sz="2400" dirty="0" err="1" smtClean="0"/>
              <a:t>ac</a:t>
            </a:r>
            <a:r>
              <a:rPr lang="fr-FR" sz="2400" dirty="0" smtClean="0"/>
              <a:t> </a:t>
            </a:r>
            <a:r>
              <a:rPr lang="fr-FR" sz="2400" dirty="0" err="1" smtClean="0"/>
              <a:t>arachidonique</a:t>
            </a:r>
            <a:r>
              <a:rPr lang="fr-FR" sz="2400" dirty="0" smtClean="0"/>
              <a:t>  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fr-FR" sz="2800" u="sng" dirty="0" smtClean="0"/>
              <a:t>Cellules immunitaires</a:t>
            </a:r>
            <a:r>
              <a:rPr lang="fr-FR" dirty="0" smtClean="0"/>
              <a:t> </a:t>
            </a:r>
          </a:p>
          <a:p>
            <a:pPr marL="990600" lvl="1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fr-FR" sz="2400" dirty="0" smtClean="0"/>
              <a:t>lymphocytes, monocytes, macrophages libèrent des cytokines TNF</a:t>
            </a:r>
            <a:r>
              <a:rPr lang="el-GR" sz="2400" baseline="-25000" dirty="0" smtClean="0"/>
              <a:t>α</a:t>
            </a:r>
            <a:r>
              <a:rPr lang="fr-FR" sz="2400" dirty="0" smtClean="0"/>
              <a:t>, IL1</a:t>
            </a:r>
            <a:r>
              <a:rPr lang="el-GR" sz="2400" baseline="-25000" dirty="0" smtClean="0"/>
              <a:t>β</a:t>
            </a:r>
            <a:r>
              <a:rPr lang="fr-FR" sz="2400" dirty="0" smtClean="0"/>
              <a:t>, IL6, IL8  </a:t>
            </a:r>
          </a:p>
          <a:p>
            <a:pPr marL="990600" lvl="1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fr-FR" sz="2400" dirty="0" smtClean="0"/>
              <a:t>Mastocytes activés : histamine, </a:t>
            </a:r>
            <a:r>
              <a:rPr lang="fr-FR" sz="2400" dirty="0" err="1" smtClean="0"/>
              <a:t>phospholipase</a:t>
            </a:r>
            <a:r>
              <a:rPr lang="fr-FR" sz="2400" dirty="0" smtClean="0"/>
              <a:t> A2</a:t>
            </a:r>
          </a:p>
          <a:p>
            <a:pPr marL="990600" lvl="1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fr-FR" sz="2400" dirty="0" smtClean="0"/>
              <a:t>Macrophages activés : NGF</a:t>
            </a:r>
          </a:p>
          <a:p>
            <a:pPr marL="990600" lvl="1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fr-FR" sz="2400" dirty="0" smtClean="0"/>
              <a:t>Sérotonine par l’</a:t>
            </a:r>
            <a:r>
              <a:rPr lang="fr-FR" sz="2400" dirty="0" err="1" smtClean="0"/>
              <a:t>aggrégation</a:t>
            </a:r>
            <a:r>
              <a:rPr lang="fr-FR" sz="2400" dirty="0" smtClean="0"/>
              <a:t> plaquettaire (parois lésées)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fr-FR" sz="2800" u="sng" dirty="0" smtClean="0"/>
              <a:t>Neurones</a:t>
            </a:r>
            <a:r>
              <a:rPr lang="fr-FR" sz="2800" dirty="0" smtClean="0"/>
              <a:t> : </a:t>
            </a:r>
            <a:r>
              <a:rPr lang="fr-FR" sz="2400" dirty="0" smtClean="0"/>
              <a:t>SP et CGRP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fr-FR" sz="2800" u="sng" dirty="0" smtClean="0"/>
              <a:t>Plasma</a:t>
            </a:r>
            <a:r>
              <a:rPr lang="fr-FR" sz="2800" dirty="0" smtClean="0"/>
              <a:t> : </a:t>
            </a:r>
            <a:r>
              <a:rPr lang="fr-FR" sz="2400" dirty="0" smtClean="0"/>
              <a:t>cascades de </a:t>
            </a:r>
            <a:r>
              <a:rPr lang="el-GR" sz="2400" dirty="0" smtClean="0"/>
              <a:t>Σ</a:t>
            </a:r>
            <a:r>
              <a:rPr lang="fr-FR" sz="2400" dirty="0" smtClean="0"/>
              <a:t> de molécules (bradykinine)</a:t>
            </a:r>
          </a:p>
        </p:txBody>
      </p:sp>
      <p:pic>
        <p:nvPicPr>
          <p:cNvPr id="4" name="Picture 2" descr="http://www.vetopsy.fr/sens/systeme-somatosensoriel/douleur/images/algogen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499" r="2319" b="4615"/>
          <a:stretch/>
        </p:blipFill>
        <p:spPr bwMode="auto">
          <a:xfrm>
            <a:off x="2411760" y="3932436"/>
            <a:ext cx="4392488" cy="29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FC8376">
              <a:alpha val="49804"/>
            </a:srgb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Soupe inflammatoire</a:t>
            </a:r>
          </a:p>
        </p:txBody>
      </p:sp>
    </p:spTree>
    <p:extLst>
      <p:ext uri="{BB962C8B-B14F-4D97-AF65-F5344CB8AC3E}">
        <p14:creationId xmlns:p14="http://schemas.microsoft.com/office/powerpoint/2010/main" val="3808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FC8376">
              <a:alpha val="62000"/>
            </a:srgb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Physiopathologie nociception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51520" y="692696"/>
            <a:ext cx="878522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1" dirty="0" smtClean="0"/>
              <a:t>Bradykinine: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/>
              <a:t>facteur </a:t>
            </a:r>
            <a:r>
              <a:rPr lang="fr-FR" altLang="fr-FR" dirty="0"/>
              <a:t>XII activé → </a:t>
            </a:r>
            <a:r>
              <a:rPr lang="fr-FR" altLang="fr-FR" dirty="0" err="1"/>
              <a:t>kallicréine</a:t>
            </a:r>
            <a:r>
              <a:rPr lang="fr-FR" altLang="fr-FR" dirty="0"/>
              <a:t> activée → </a:t>
            </a:r>
            <a:r>
              <a:rPr lang="el-GR" altLang="fr-FR" dirty="0"/>
              <a:t>Σ</a:t>
            </a:r>
            <a:r>
              <a:rPr lang="fr-FR" altLang="fr-FR" dirty="0"/>
              <a:t> de </a:t>
            </a:r>
            <a:r>
              <a:rPr lang="fr-FR" altLang="fr-FR" dirty="0" err="1"/>
              <a:t>kinines</a:t>
            </a:r>
            <a:r>
              <a:rPr lang="fr-FR" altLang="fr-FR" dirty="0"/>
              <a:t> </a:t>
            </a:r>
            <a:endParaRPr lang="el-GR" altLang="fr-FR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/>
              <a:t>Stimule 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production  </a:t>
            </a:r>
            <a:r>
              <a:rPr lang="fr-FR" altLang="fr-FR" dirty="0"/>
              <a:t>de cytokines pro-inflammatoires :TNF</a:t>
            </a:r>
            <a:r>
              <a:rPr lang="el-GR" altLang="fr-FR" dirty="0"/>
              <a:t>α</a:t>
            </a:r>
            <a:r>
              <a:rPr lang="fr-FR" altLang="fr-FR" dirty="0"/>
              <a:t>, IL1</a:t>
            </a:r>
            <a:r>
              <a:rPr lang="el-GR" altLang="fr-FR" dirty="0"/>
              <a:t>β</a:t>
            </a:r>
            <a:r>
              <a:rPr lang="fr-FR" altLang="fr-FR" dirty="0"/>
              <a:t>, IL6, IL8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libération </a:t>
            </a:r>
            <a:r>
              <a:rPr lang="fr-FR" altLang="fr-FR" dirty="0"/>
              <a:t>d’acide </a:t>
            </a:r>
            <a:r>
              <a:rPr lang="fr-FR" altLang="fr-FR" dirty="0" err="1"/>
              <a:t>arachidonique</a:t>
            </a:r>
            <a:r>
              <a:rPr lang="fr-FR" altLang="fr-FR" dirty="0"/>
              <a:t> → </a:t>
            </a:r>
            <a:r>
              <a:rPr lang="fr-FR" altLang="fr-FR" dirty="0" smtClean="0"/>
              <a:t>prostaglandines et leucotriènes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libération </a:t>
            </a:r>
            <a:r>
              <a:rPr lang="fr-FR" altLang="fr-FR" dirty="0"/>
              <a:t>de </a:t>
            </a:r>
            <a:r>
              <a:rPr lang="fr-FR" altLang="fr-FR" dirty="0" err="1"/>
              <a:t>Sp</a:t>
            </a:r>
            <a:r>
              <a:rPr lang="fr-FR" altLang="fr-FR" dirty="0"/>
              <a:t> et de CGRP (terminaisons afférences </a:t>
            </a:r>
            <a:r>
              <a:rPr lang="fr-FR" altLang="fr-FR" dirty="0" smtClean="0"/>
              <a:t>primaires)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phosphorylation </a:t>
            </a:r>
            <a:r>
              <a:rPr lang="fr-FR" altLang="fr-FR" dirty="0"/>
              <a:t>du TRPV1 par </a:t>
            </a:r>
            <a:r>
              <a:rPr lang="fr-FR" altLang="fr-FR" dirty="0" err="1"/>
              <a:t>PkC</a:t>
            </a:r>
            <a:r>
              <a:rPr lang="fr-FR" altLang="fr-FR" dirty="0"/>
              <a:t> → sensible à T° </a:t>
            </a:r>
            <a:r>
              <a:rPr lang="fr-FR" altLang="fr-FR" dirty="0" smtClean="0"/>
              <a:t>ambiante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production </a:t>
            </a:r>
            <a:r>
              <a:rPr lang="fr-FR" altLang="fr-FR" dirty="0"/>
              <a:t>de NO par l’endothélium → </a:t>
            </a:r>
            <a:r>
              <a:rPr lang="fr-FR" altLang="fr-FR" dirty="0" smtClean="0"/>
              <a:t>vasodilatation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2000" dirty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1" dirty="0"/>
              <a:t>NGF </a:t>
            </a:r>
            <a:r>
              <a:rPr lang="fr-FR" altLang="fr-FR" i="1" dirty="0"/>
              <a:t>nerve </a:t>
            </a:r>
            <a:r>
              <a:rPr lang="fr-FR" altLang="fr-FR" i="1" dirty="0" err="1"/>
              <a:t>growth</a:t>
            </a:r>
            <a:r>
              <a:rPr lang="fr-FR" altLang="fr-FR" i="1" dirty="0"/>
              <a:t> factor</a:t>
            </a:r>
            <a:endParaRPr lang="fr-FR" altLang="fr-FR" i="1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fr-FR" dirty="0"/>
              <a:t>Σ </a:t>
            </a:r>
            <a:r>
              <a:rPr lang="fr-FR" altLang="fr-FR" dirty="0"/>
              <a:t>stimulée par IL1 et TNF</a:t>
            </a:r>
            <a:r>
              <a:rPr lang="el-GR" altLang="fr-FR" dirty="0"/>
              <a:t>α, </a:t>
            </a:r>
            <a:r>
              <a:rPr lang="fr-FR" altLang="fr-FR" dirty="0"/>
              <a:t>cellules de Schwann, fibroblastes et kératinocytes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 smtClean="0"/>
              <a:t>Complexe </a:t>
            </a:r>
            <a:r>
              <a:rPr lang="fr-FR" altLang="fr-FR" dirty="0"/>
              <a:t>NGF-</a:t>
            </a:r>
            <a:r>
              <a:rPr lang="fr-FR" altLang="fr-FR" dirty="0" err="1"/>
              <a:t>TrkA</a:t>
            </a:r>
            <a:r>
              <a:rPr lang="fr-FR" altLang="fr-FR" dirty="0"/>
              <a:t> : internalisé, transport → ganglion dorsal → </a:t>
            </a:r>
            <a:r>
              <a:rPr lang="el-GR" altLang="fr-FR" dirty="0"/>
              <a:t>Σ </a:t>
            </a:r>
            <a:r>
              <a:rPr lang="fr-FR" altLang="fr-FR" dirty="0"/>
              <a:t>de SP, CGRP, </a:t>
            </a:r>
            <a:r>
              <a:rPr lang="fr-FR" altLang="fr-FR" dirty="0" smtClean="0"/>
              <a:t>BDNF, canaux ioniques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2000" dirty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altLang="fr-FR" sz="2000" b="1" dirty="0"/>
              <a:t>BDNF </a:t>
            </a:r>
            <a:r>
              <a:rPr lang="fr-FR" altLang="fr-FR" i="1" dirty="0"/>
              <a:t>Brain-</a:t>
            </a:r>
            <a:r>
              <a:rPr lang="fr-FR" altLang="fr-FR" i="1" dirty="0" err="1"/>
              <a:t>Derived</a:t>
            </a:r>
            <a:r>
              <a:rPr lang="fr-FR" altLang="fr-FR" i="1" dirty="0"/>
              <a:t> </a:t>
            </a:r>
            <a:r>
              <a:rPr lang="fr-FR" altLang="fr-FR" i="1" dirty="0" err="1"/>
              <a:t>Neurotrophic</a:t>
            </a:r>
            <a:r>
              <a:rPr lang="fr-FR" altLang="fr-FR" i="1" dirty="0"/>
              <a:t> Factor</a:t>
            </a:r>
            <a:endParaRPr lang="fr-FR" altLang="fr-FR" i="1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/>
              <a:t>Σ  par fibres C </a:t>
            </a:r>
            <a:r>
              <a:rPr lang="fr-FR" altLang="fr-FR" dirty="0" err="1" smtClean="0"/>
              <a:t>peptidergiques</a:t>
            </a:r>
            <a:r>
              <a:rPr lang="fr-FR" altLang="fr-FR" dirty="0" smtClean="0"/>
              <a:t>, corne </a:t>
            </a:r>
            <a:r>
              <a:rPr lang="fr-FR" altLang="fr-FR" dirty="0"/>
              <a:t>postérieure de la ME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/>
              <a:t>Récepteur </a:t>
            </a:r>
            <a:r>
              <a:rPr lang="fr-FR" altLang="fr-FR" dirty="0" err="1"/>
              <a:t>Trk</a:t>
            </a:r>
            <a:r>
              <a:rPr lang="fr-FR" altLang="fr-FR" dirty="0"/>
              <a:t> </a:t>
            </a:r>
            <a:r>
              <a:rPr lang="fr-FR" altLang="fr-FR" dirty="0" smtClean="0"/>
              <a:t>B, phosphorylation </a:t>
            </a:r>
            <a:r>
              <a:rPr lang="fr-FR" altLang="fr-FR" dirty="0"/>
              <a:t>des récepteurs NMDA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dirty="0"/>
              <a:t>Elément clef de la sensibilisation centrale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2000" b="1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2000" b="1" dirty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fr-FR" sz="2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5486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79388" y="1789113"/>
            <a:ext cx="8785225" cy="506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fr-FR" sz="2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fr-FR" sz="2000"/>
          </a:p>
        </p:txBody>
      </p:sp>
      <p:pic>
        <p:nvPicPr>
          <p:cNvPr id="25604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124744"/>
            <a:ext cx="7694613" cy="4525963"/>
          </a:xfrm>
          <a:noFill/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038350" y="1216819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/>
              <a:t>Complicité des protéases</a:t>
            </a:r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>
            <a:off x="4716463" y="1556544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9144000" cy="452438"/>
          </a:xfrm>
          <a:prstGeom prst="rect">
            <a:avLst/>
          </a:prstGeom>
          <a:solidFill>
            <a:srgbClr val="FC8376">
              <a:alpha val="62000"/>
            </a:srgbClr>
          </a:solidFill>
          <a:ln w="9525">
            <a:solidFill>
              <a:schemeClr val="tx2">
                <a:lumMod val="60000"/>
                <a:lumOff val="40000"/>
                <a:alpha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27248" y="-27384"/>
            <a:ext cx="80772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b="1" i="1" dirty="0" smtClean="0">
                <a:latin typeface="Arial" charset="0"/>
                <a:cs typeface="Arial" charset="0"/>
              </a:rPr>
              <a:t>Physiopathologie nociception</a:t>
            </a:r>
          </a:p>
        </p:txBody>
      </p:sp>
    </p:spTree>
    <p:extLst>
      <p:ext uri="{BB962C8B-B14F-4D97-AF65-F5344CB8AC3E}">
        <p14:creationId xmlns:p14="http://schemas.microsoft.com/office/powerpoint/2010/main" val="10964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4400</TotalTime>
  <Words>892</Words>
  <Application>Microsoft Office PowerPoint</Application>
  <PresentationFormat>Affichage à l'écran (4:3)</PresentationFormat>
  <Paragraphs>334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Définitions</vt:lpstr>
      <vt:lpstr>Définitions</vt:lpstr>
      <vt:lpstr>Composantes de la douleur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CONVERGENCE  SOMATIQUE-VISCERALE</vt:lpstr>
      <vt:lpstr>Présentation PowerPoint</vt:lpstr>
      <vt:lpstr>Présentation PowerPoint</vt:lpstr>
      <vt:lpstr>STRUCTURES CENTRALES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</vt:vector>
  </TitlesOfParts>
  <Company>Centre de la Douleur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ET PHYSIOLOGIE DES VOIES NOCICEPTIVES</dc:title>
  <dc:creator>MULLER André;Salvat Eric</dc:creator>
  <cp:lastModifiedBy>SALVAT Eric</cp:lastModifiedBy>
  <cp:revision>194</cp:revision>
  <cp:lastPrinted>1601-01-01T00:00:00Z</cp:lastPrinted>
  <dcterms:created xsi:type="dcterms:W3CDTF">2002-04-26T15:57:16Z</dcterms:created>
  <dcterms:modified xsi:type="dcterms:W3CDTF">2018-01-10T09:30:25Z</dcterms:modified>
</cp:coreProperties>
</file>